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9" r:id="rId3"/>
    <p:sldId id="262" r:id="rId4"/>
    <p:sldId id="263" r:id="rId5"/>
    <p:sldId id="264" r:id="rId6"/>
    <p:sldId id="261" r:id="rId7"/>
    <p:sldId id="260" r:id="rId8"/>
    <p:sldId id="265" r:id="rId9"/>
    <p:sldId id="267" r:id="rId10"/>
    <p:sldId id="268" r:id="rId11"/>
    <p:sldId id="269" r:id="rId12"/>
    <p:sldId id="271" r:id="rId13"/>
    <p:sldId id="270" r:id="rId14"/>
    <p:sldId id="272" r:id="rId15"/>
    <p:sldId id="273" r:id="rId16"/>
    <p:sldId id="290" r:id="rId17"/>
    <p:sldId id="275" r:id="rId18"/>
    <p:sldId id="274" r:id="rId19"/>
    <p:sldId id="291" r:id="rId20"/>
    <p:sldId id="276" r:id="rId21"/>
    <p:sldId id="277" r:id="rId22"/>
    <p:sldId id="278" r:id="rId23"/>
    <p:sldId id="295" r:id="rId24"/>
    <p:sldId id="280" r:id="rId25"/>
    <p:sldId id="294" r:id="rId26"/>
    <p:sldId id="282" r:id="rId27"/>
    <p:sldId id="296" r:id="rId28"/>
    <p:sldId id="281" r:id="rId29"/>
    <p:sldId id="297" r:id="rId30"/>
    <p:sldId id="279" r:id="rId31"/>
    <p:sldId id="284" r:id="rId32"/>
    <p:sldId id="285" r:id="rId33"/>
    <p:sldId id="286" r:id="rId34"/>
    <p:sldId id="287" r:id="rId35"/>
    <p:sldId id="288" r:id="rId36"/>
    <p:sldId id="292" r:id="rId37"/>
    <p:sldId id="293" r:id="rId38"/>
    <p:sldId id="298" r:id="rId39"/>
    <p:sldId id="299" r:id="rId40"/>
    <p:sldId id="300" r:id="rId41"/>
    <p:sldId id="301" r:id="rId42"/>
    <p:sldId id="302" r:id="rId43"/>
    <p:sldId id="303" r:id="rId44"/>
    <p:sldId id="306" r:id="rId45"/>
    <p:sldId id="304" r:id="rId46"/>
    <p:sldId id="305" r:id="rId47"/>
    <p:sldId id="308" r:id="rId48"/>
    <p:sldId id="309" r:id="rId49"/>
    <p:sldId id="310" r:id="rId50"/>
    <p:sldId id="311" r:id="rId51"/>
    <p:sldId id="312" r:id="rId52"/>
    <p:sldId id="313" r:id="rId53"/>
    <p:sldId id="314" r:id="rId54"/>
    <p:sldId id="315" r:id="rId55"/>
    <p:sldId id="319" r:id="rId56"/>
    <p:sldId id="320" r:id="rId57"/>
    <p:sldId id="322" r:id="rId58"/>
    <p:sldId id="323" r:id="rId59"/>
    <p:sldId id="321" r:id="rId60"/>
    <p:sldId id="324" r:id="rId61"/>
    <p:sldId id="325" r:id="rId62"/>
    <p:sldId id="327" r:id="rId63"/>
    <p:sldId id="328" r:id="rId64"/>
    <p:sldId id="326"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3" r:id="rId79"/>
    <p:sldId id="344" r:id="rId80"/>
    <p:sldId id="345" r:id="rId81"/>
    <p:sldId id="346" r:id="rId82"/>
    <p:sldId id="348" r:id="rId83"/>
    <p:sldId id="349" r:id="rId84"/>
    <p:sldId id="350" r:id="rId85"/>
    <p:sldId id="352" r:id="rId86"/>
    <p:sldId id="395" r:id="rId87"/>
    <p:sldId id="394" r:id="rId88"/>
    <p:sldId id="396" r:id="rId89"/>
    <p:sldId id="397" r:id="rId90"/>
    <p:sldId id="360" r:id="rId91"/>
    <p:sldId id="353" r:id="rId92"/>
    <p:sldId id="354" r:id="rId93"/>
    <p:sldId id="355" r:id="rId94"/>
    <p:sldId id="361" r:id="rId95"/>
    <p:sldId id="362" r:id="rId96"/>
    <p:sldId id="356" r:id="rId97"/>
    <p:sldId id="363" r:id="rId98"/>
    <p:sldId id="393" r:id="rId99"/>
    <p:sldId id="357" r:id="rId100"/>
    <p:sldId id="400" r:id="rId101"/>
    <p:sldId id="367" r:id="rId102"/>
    <p:sldId id="405" r:id="rId103"/>
    <p:sldId id="406" r:id="rId104"/>
    <p:sldId id="407" r:id="rId105"/>
    <p:sldId id="398" r:id="rId106"/>
    <p:sldId id="399" r:id="rId107"/>
    <p:sldId id="368" r:id="rId108"/>
    <p:sldId id="370" r:id="rId109"/>
    <p:sldId id="358" r:id="rId110"/>
    <p:sldId id="401" r:id="rId111"/>
    <p:sldId id="371" r:id="rId112"/>
    <p:sldId id="372" r:id="rId113"/>
    <p:sldId id="373" r:id="rId114"/>
    <p:sldId id="374" r:id="rId115"/>
    <p:sldId id="408" r:id="rId116"/>
    <p:sldId id="402" r:id="rId117"/>
    <p:sldId id="403" r:id="rId118"/>
    <p:sldId id="376" r:id="rId119"/>
    <p:sldId id="404" r:id="rId120"/>
    <p:sldId id="409" r:id="rId121"/>
    <p:sldId id="410" r:id="rId122"/>
    <p:sldId id="379" r:id="rId123"/>
    <p:sldId id="380" r:id="rId124"/>
    <p:sldId id="411" r:id="rId125"/>
    <p:sldId id="412" r:id="rId126"/>
    <p:sldId id="413" r:id="rId127"/>
    <p:sldId id="381" r:id="rId128"/>
    <p:sldId id="414" r:id="rId129"/>
    <p:sldId id="415" r:id="rId130"/>
    <p:sldId id="416" r:id="rId131"/>
    <p:sldId id="417" r:id="rId132"/>
    <p:sldId id="418" r:id="rId133"/>
    <p:sldId id="419" r:id="rId134"/>
    <p:sldId id="420" r:id="rId135"/>
    <p:sldId id="388" r:id="rId136"/>
    <p:sldId id="389" r:id="rId137"/>
    <p:sldId id="390" r:id="rId138"/>
    <p:sldId id="391"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8F87797-B91F-4024-834F-0BB7E463320B}" type="datetimeFigureOut">
              <a:rPr lang="en-US" smtClean="0"/>
              <a:t>18-Oct-19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207868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F87797-B91F-4024-834F-0BB7E463320B}" type="datetimeFigureOut">
              <a:rPr lang="en-US" smtClean="0"/>
              <a:t>18-Oct-19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4048374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F87797-B91F-4024-834F-0BB7E463320B}" type="datetimeFigureOut">
              <a:rPr lang="en-US" smtClean="0"/>
              <a:t>18-Oct-19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0D1C5-7F5A-43FA-9892-0868DB1EEEB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91175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F87797-B91F-4024-834F-0BB7E463320B}" type="datetimeFigureOut">
              <a:rPr lang="en-US" smtClean="0"/>
              <a:t>18-Oct-19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3715665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F87797-B91F-4024-834F-0BB7E463320B}" type="datetimeFigureOut">
              <a:rPr lang="en-US" smtClean="0"/>
              <a:t>18-Oct-19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0D1C5-7F5A-43FA-9892-0868DB1EEEB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61542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F87797-B91F-4024-834F-0BB7E463320B}" type="datetimeFigureOut">
              <a:rPr lang="en-US" smtClean="0"/>
              <a:t>18-Oct-19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808631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F87797-B91F-4024-834F-0BB7E463320B}" type="datetimeFigureOut">
              <a:rPr lang="en-US" smtClean="0"/>
              <a:t>18-Oct-19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2143663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F87797-B91F-4024-834F-0BB7E463320B}" type="datetimeFigureOut">
              <a:rPr lang="en-US" smtClean="0"/>
              <a:t>18-Oct-19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375334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F87797-B91F-4024-834F-0BB7E463320B}" type="datetimeFigureOut">
              <a:rPr lang="en-US" smtClean="0"/>
              <a:t>18-Oct-19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139172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F87797-B91F-4024-834F-0BB7E463320B}" type="datetimeFigureOut">
              <a:rPr lang="en-US" smtClean="0"/>
              <a:t>18-Oct-19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278658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8F87797-B91F-4024-834F-0BB7E463320B}" type="datetimeFigureOut">
              <a:rPr lang="en-US" smtClean="0"/>
              <a:t>18-Oct-19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10176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8F87797-B91F-4024-834F-0BB7E463320B}" type="datetimeFigureOut">
              <a:rPr lang="en-US" smtClean="0"/>
              <a:t>18-Oct-19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99597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8F87797-B91F-4024-834F-0BB7E463320B}" type="datetimeFigureOut">
              <a:rPr lang="en-US" smtClean="0"/>
              <a:t>18-Oct-19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21510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F87797-B91F-4024-834F-0BB7E463320B}" type="datetimeFigureOut">
              <a:rPr lang="en-US" smtClean="0"/>
              <a:t>18-Oct-19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3998830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F87797-B91F-4024-834F-0BB7E463320B}" type="datetimeFigureOut">
              <a:rPr lang="en-US" smtClean="0"/>
              <a:t>18-Oct-19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268441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F87797-B91F-4024-834F-0BB7E463320B}" type="datetimeFigureOut">
              <a:rPr lang="en-US" smtClean="0"/>
              <a:t>18-Oct-19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0D1C5-7F5A-43FA-9892-0868DB1EEEB1}" type="slidenum">
              <a:rPr lang="en-US" smtClean="0"/>
              <a:t>‹#›</a:t>
            </a:fld>
            <a:endParaRPr lang="en-US"/>
          </a:p>
        </p:txBody>
      </p:sp>
    </p:spTree>
    <p:extLst>
      <p:ext uri="{BB962C8B-B14F-4D97-AF65-F5344CB8AC3E}">
        <p14:creationId xmlns:p14="http://schemas.microsoft.com/office/powerpoint/2010/main" val="827161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F87797-B91F-4024-834F-0BB7E463320B}" type="datetimeFigureOut">
              <a:rPr lang="en-US" smtClean="0"/>
              <a:t>18-Oct-19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4F0D1C5-7F5A-43FA-9892-0868DB1EEEB1}" type="slidenum">
              <a:rPr lang="en-US" smtClean="0"/>
              <a:t>‹#›</a:t>
            </a:fld>
            <a:endParaRPr lang="en-US"/>
          </a:p>
        </p:txBody>
      </p:sp>
    </p:spTree>
    <p:extLst>
      <p:ext uri="{BB962C8B-B14F-4D97-AF65-F5344CB8AC3E}">
        <p14:creationId xmlns:p14="http://schemas.microsoft.com/office/powerpoint/2010/main" val="151383175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8.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3.emf"/><Relationship Id="rId11" Type="http://schemas.openxmlformats.org/officeDocument/2006/relationships/image" Target="../media/image58.png"/><Relationship Id="rId5" Type="http://schemas.openxmlformats.org/officeDocument/2006/relationships/image" Target="../media/image52.emf"/><Relationship Id="rId10" Type="http://schemas.openxmlformats.org/officeDocument/2006/relationships/image" Target="../media/image57.emf"/><Relationship Id="rId4" Type="http://schemas.openxmlformats.org/officeDocument/2006/relationships/image" Target="../media/image51.emf"/><Relationship Id="rId9" Type="http://schemas.openxmlformats.org/officeDocument/2006/relationships/image" Target="../media/image56.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Low cost wastewater treatment</a:t>
            </a:r>
            <a:endParaRPr lang="en-US" dirty="0"/>
          </a:p>
        </p:txBody>
      </p:sp>
    </p:spTree>
    <p:extLst>
      <p:ext uri="{BB962C8B-B14F-4D97-AF65-F5344CB8AC3E}">
        <p14:creationId xmlns:p14="http://schemas.microsoft.com/office/powerpoint/2010/main" val="31133523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6" y="66256"/>
            <a:ext cx="8596668" cy="1320800"/>
          </a:xfrm>
        </p:spPr>
        <p:txBody>
          <a:bodyPr/>
          <a:lstStyle/>
          <a:p>
            <a:pPr algn="ctr"/>
            <a:r>
              <a:rPr lang="en-US" dirty="0"/>
              <a:t>SEWER APPURTENANCES </a:t>
            </a:r>
          </a:p>
        </p:txBody>
      </p:sp>
      <p:sp>
        <p:nvSpPr>
          <p:cNvPr id="3" name="Content Placeholder 2"/>
          <p:cNvSpPr>
            <a:spLocks noGrp="1"/>
          </p:cNvSpPr>
          <p:nvPr>
            <p:ph sz="half" idx="1"/>
          </p:nvPr>
        </p:nvSpPr>
        <p:spPr>
          <a:xfrm>
            <a:off x="791635" y="2977227"/>
            <a:ext cx="4184035" cy="3880772"/>
          </a:xfrm>
        </p:spPr>
        <p:txBody>
          <a:bodyPr>
            <a:normAutofit/>
          </a:bodyPr>
          <a:lstStyle/>
          <a:p>
            <a:pPr marL="285750" indent="-285750" algn="just">
              <a:lnSpc>
                <a:spcPct val="150000"/>
              </a:lnSpc>
              <a:buFont typeface="Wingdings" panose="05000000000000000000" pitchFamily="2" charset="2"/>
              <a:buChar char="Ø"/>
            </a:pPr>
            <a:r>
              <a:rPr lang="en-US" sz="2400" dirty="0"/>
              <a:t>Manholes </a:t>
            </a:r>
          </a:p>
          <a:p>
            <a:pPr marL="285750" indent="-285750" algn="just">
              <a:lnSpc>
                <a:spcPct val="150000"/>
              </a:lnSpc>
              <a:buFont typeface="Wingdings" panose="05000000000000000000" pitchFamily="2" charset="2"/>
              <a:buChar char="Ø"/>
            </a:pPr>
            <a:r>
              <a:rPr lang="en-US" sz="2400" dirty="0"/>
              <a:t>Inlets </a:t>
            </a:r>
          </a:p>
          <a:p>
            <a:pPr marL="285750" indent="-285750" algn="just">
              <a:lnSpc>
                <a:spcPct val="150000"/>
              </a:lnSpc>
              <a:buFont typeface="Wingdings" panose="05000000000000000000" pitchFamily="2" charset="2"/>
              <a:buChar char="Ø"/>
            </a:pPr>
            <a:r>
              <a:rPr lang="en-US" sz="2400" dirty="0"/>
              <a:t>Catch basins </a:t>
            </a:r>
          </a:p>
          <a:p>
            <a:pPr marL="285750" indent="-285750" algn="just">
              <a:lnSpc>
                <a:spcPct val="150000"/>
              </a:lnSpc>
              <a:buFont typeface="Wingdings" panose="05000000000000000000" pitchFamily="2" charset="2"/>
              <a:buChar char="Ø"/>
            </a:pPr>
            <a:r>
              <a:rPr lang="en-US" sz="2400" dirty="0"/>
              <a:t>Flushing devices </a:t>
            </a:r>
          </a:p>
          <a:p>
            <a:pPr marL="285750" indent="-285750" algn="just">
              <a:lnSpc>
                <a:spcPct val="150000"/>
              </a:lnSpc>
              <a:buFont typeface="Wingdings" panose="05000000000000000000" pitchFamily="2" charset="2"/>
              <a:buChar char="Ø"/>
            </a:pPr>
            <a:r>
              <a:rPr lang="en-US" sz="2400" dirty="0"/>
              <a:t>Regulators </a:t>
            </a:r>
          </a:p>
          <a:p>
            <a:pPr algn="just">
              <a:lnSpc>
                <a:spcPct val="150000"/>
              </a:lnSpc>
            </a:pPr>
            <a:endParaRPr lang="en-US" sz="2400" dirty="0"/>
          </a:p>
        </p:txBody>
      </p:sp>
      <p:sp>
        <p:nvSpPr>
          <p:cNvPr id="5" name="Content Placeholder 4"/>
          <p:cNvSpPr>
            <a:spLocks noGrp="1"/>
          </p:cNvSpPr>
          <p:nvPr>
            <p:ph sz="half" idx="2"/>
          </p:nvPr>
        </p:nvSpPr>
        <p:spPr>
          <a:xfrm>
            <a:off x="6904255" y="2977227"/>
            <a:ext cx="4184034" cy="3880773"/>
          </a:xfrm>
        </p:spPr>
        <p:txBody>
          <a:bodyPr>
            <a:normAutofit/>
          </a:bodyPr>
          <a:lstStyle/>
          <a:p>
            <a:pPr marL="285750" indent="-285750" algn="just">
              <a:lnSpc>
                <a:spcPct val="150000"/>
              </a:lnSpc>
              <a:buFont typeface="Wingdings" panose="05000000000000000000" pitchFamily="2" charset="2"/>
              <a:buChar char="Ø"/>
            </a:pPr>
            <a:r>
              <a:rPr lang="en-US" sz="2400" dirty="0"/>
              <a:t>Inverted siphons </a:t>
            </a:r>
          </a:p>
          <a:p>
            <a:pPr marL="285750" indent="-285750" algn="just">
              <a:lnSpc>
                <a:spcPct val="150000"/>
              </a:lnSpc>
              <a:buFont typeface="Wingdings" panose="05000000000000000000" pitchFamily="2" charset="2"/>
              <a:buChar char="Ø"/>
            </a:pPr>
            <a:r>
              <a:rPr lang="en-US" sz="2400" dirty="0" smtClean="0"/>
              <a:t>Grease </a:t>
            </a:r>
            <a:r>
              <a:rPr lang="en-US" sz="2400" dirty="0"/>
              <a:t>and oil traps </a:t>
            </a:r>
          </a:p>
          <a:p>
            <a:pPr marL="285750" indent="-285750" algn="just">
              <a:lnSpc>
                <a:spcPct val="150000"/>
              </a:lnSpc>
              <a:buFont typeface="Wingdings" panose="05000000000000000000" pitchFamily="2" charset="2"/>
              <a:buChar char="Ø"/>
            </a:pPr>
            <a:r>
              <a:rPr lang="en-US" sz="2400" dirty="0"/>
              <a:t>Lamp holes </a:t>
            </a:r>
          </a:p>
          <a:p>
            <a:pPr marL="285750" indent="-285750" algn="just">
              <a:lnSpc>
                <a:spcPct val="150000"/>
              </a:lnSpc>
              <a:buFont typeface="Wingdings" panose="05000000000000000000" pitchFamily="2" charset="2"/>
              <a:buChar char="Ø"/>
            </a:pPr>
            <a:r>
              <a:rPr lang="en-US" sz="2400" dirty="0"/>
              <a:t>Leaping weirs </a:t>
            </a:r>
          </a:p>
          <a:p>
            <a:pPr marL="285750" indent="-285750" algn="just">
              <a:lnSpc>
                <a:spcPct val="150000"/>
              </a:lnSpc>
              <a:buFont typeface="Wingdings" panose="05000000000000000000" pitchFamily="2" charset="2"/>
              <a:buChar char="Ø"/>
            </a:pPr>
            <a:r>
              <a:rPr lang="en-US" sz="2400" dirty="0"/>
              <a:t>Junction chambers </a:t>
            </a:r>
          </a:p>
        </p:txBody>
      </p:sp>
      <p:sp>
        <p:nvSpPr>
          <p:cNvPr id="6" name="Rectangle 5"/>
          <p:cNvSpPr/>
          <p:nvPr/>
        </p:nvSpPr>
        <p:spPr>
          <a:xfrm>
            <a:off x="371307" y="631122"/>
            <a:ext cx="11597780" cy="1743589"/>
          </a:xfrm>
          <a:prstGeom prst="rect">
            <a:avLst/>
          </a:prstGeom>
        </p:spPr>
        <p:txBody>
          <a:bodyPr wrap="square">
            <a:spAutoFit/>
          </a:bodyPr>
          <a:lstStyle/>
          <a:p>
            <a:pPr>
              <a:lnSpc>
                <a:spcPct val="150000"/>
              </a:lnSpc>
            </a:pPr>
            <a:r>
              <a:rPr lang="en-US" sz="2400" dirty="0" smtClean="0"/>
              <a:t>for </a:t>
            </a:r>
            <a:r>
              <a:rPr lang="en-US" sz="2400" dirty="0" smtClean="0">
                <a:solidFill>
                  <a:srgbClr val="92D050"/>
                </a:solidFill>
              </a:rPr>
              <a:t>proper functioning </a:t>
            </a:r>
            <a:r>
              <a:rPr lang="en-US" sz="2400" dirty="0" smtClean="0"/>
              <a:t>and </a:t>
            </a:r>
            <a:r>
              <a:rPr lang="en-US" sz="2400" dirty="0" smtClean="0">
                <a:solidFill>
                  <a:srgbClr val="00B050"/>
                </a:solidFill>
              </a:rPr>
              <a:t>to facilitate maintenance </a:t>
            </a:r>
            <a:r>
              <a:rPr lang="en-US" sz="2400" dirty="0" smtClean="0"/>
              <a:t>of the sewage system, </a:t>
            </a:r>
          </a:p>
          <a:p>
            <a:pPr algn="just">
              <a:lnSpc>
                <a:spcPct val="150000"/>
              </a:lnSpc>
            </a:pPr>
            <a:r>
              <a:rPr lang="en-US" sz="2400" dirty="0" smtClean="0">
                <a:solidFill>
                  <a:srgbClr val="FF0000"/>
                </a:solidFill>
              </a:rPr>
              <a:t>various additional structures have to be constructed on the sewer lines</a:t>
            </a:r>
            <a:r>
              <a:rPr lang="en-US" sz="2400" dirty="0" smtClean="0"/>
              <a:t>. These structures are sewer appurtenances. </a:t>
            </a:r>
            <a:endParaRPr lang="en-US" sz="2400" dirty="0"/>
          </a:p>
        </p:txBody>
      </p:sp>
    </p:spTree>
    <p:extLst>
      <p:ext uri="{BB962C8B-B14F-4D97-AF65-F5344CB8AC3E}">
        <p14:creationId xmlns:p14="http://schemas.microsoft.com/office/powerpoint/2010/main" val="12925114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023582" y="177184"/>
            <a:ext cx="9567080" cy="6531732"/>
          </a:xfrm>
          <a:prstGeom prst="rect">
            <a:avLst/>
          </a:prstGeom>
        </p:spPr>
      </p:pic>
    </p:spTree>
    <p:extLst>
      <p:ext uri="{BB962C8B-B14F-4D97-AF65-F5344CB8AC3E}">
        <p14:creationId xmlns:p14="http://schemas.microsoft.com/office/powerpoint/2010/main" val="4024009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8653" y="2629469"/>
            <a:ext cx="8596668" cy="1003300"/>
          </a:xfrm>
        </p:spPr>
        <p:txBody>
          <a:bodyPr>
            <a:normAutofit fontScale="90000"/>
          </a:bodyPr>
          <a:lstStyle/>
          <a:p>
            <a:r>
              <a:rPr lang="en-US" dirty="0"/>
              <a:t>Secondary Treatment</a:t>
            </a:r>
            <a:br>
              <a:rPr lang="en-US" dirty="0"/>
            </a:br>
            <a:endParaRPr lang="en-US" dirty="0"/>
          </a:p>
        </p:txBody>
      </p:sp>
    </p:spTree>
    <p:extLst>
      <p:ext uri="{BB962C8B-B14F-4D97-AF65-F5344CB8AC3E}">
        <p14:creationId xmlns:p14="http://schemas.microsoft.com/office/powerpoint/2010/main" val="34726302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391" y="118281"/>
            <a:ext cx="8596668" cy="1320800"/>
          </a:xfrm>
        </p:spPr>
        <p:txBody>
          <a:bodyPr/>
          <a:lstStyle/>
          <a:p>
            <a:r>
              <a:rPr lang="en-US" dirty="0" smtClean="0"/>
              <a:t>Attached Growth Process</a:t>
            </a:r>
            <a:endParaRPr lang="en-US" dirty="0"/>
          </a:p>
        </p:txBody>
      </p:sp>
      <p:sp>
        <p:nvSpPr>
          <p:cNvPr id="3" name="Content Placeholder 2"/>
          <p:cNvSpPr>
            <a:spLocks noGrp="1"/>
          </p:cNvSpPr>
          <p:nvPr>
            <p:ph idx="1"/>
          </p:nvPr>
        </p:nvSpPr>
        <p:spPr>
          <a:xfrm>
            <a:off x="240604" y="778681"/>
            <a:ext cx="11842214" cy="3880773"/>
          </a:xfrm>
        </p:spPr>
        <p:txBody>
          <a:bodyPr>
            <a:noAutofit/>
          </a:bodyPr>
          <a:lstStyle/>
          <a:p>
            <a:pPr algn="just">
              <a:lnSpc>
                <a:spcPct val="150000"/>
              </a:lnSpc>
            </a:pPr>
            <a:r>
              <a:rPr lang="en-US" sz="2400" dirty="0"/>
              <a:t>In this process micro organisms are responsible for conversion of organic matter present in waste water to gases and cell tissues are attached to some inert medium such as rock, slag, ceramic or plastic material. </a:t>
            </a:r>
            <a:endParaRPr lang="en-US" sz="2400" dirty="0" smtClean="0"/>
          </a:p>
          <a:p>
            <a:pPr marL="0" indent="0" algn="just">
              <a:lnSpc>
                <a:spcPct val="150000"/>
              </a:lnSpc>
              <a:buNone/>
            </a:pPr>
            <a:r>
              <a:rPr lang="en-US" sz="2400" dirty="0" smtClean="0"/>
              <a:t>This </a:t>
            </a:r>
            <a:r>
              <a:rPr lang="en-US" sz="2400" dirty="0"/>
              <a:t>process include: </a:t>
            </a:r>
            <a:endParaRPr lang="en-US" sz="2400" dirty="0" smtClean="0"/>
          </a:p>
          <a:p>
            <a:pPr lvl="1" algn="just">
              <a:lnSpc>
                <a:spcPct val="150000"/>
              </a:lnSpc>
            </a:pPr>
            <a:r>
              <a:rPr lang="en-US" sz="2200" dirty="0" smtClean="0"/>
              <a:t>1.Intermittent </a:t>
            </a:r>
            <a:r>
              <a:rPr lang="en-US" sz="2200" dirty="0"/>
              <a:t>sand filters </a:t>
            </a:r>
            <a:endParaRPr lang="en-US" sz="2200" dirty="0" smtClean="0"/>
          </a:p>
          <a:p>
            <a:pPr lvl="1" algn="just">
              <a:lnSpc>
                <a:spcPct val="150000"/>
              </a:lnSpc>
            </a:pPr>
            <a:r>
              <a:rPr lang="en-US" sz="2200" dirty="0" smtClean="0"/>
              <a:t>2.Trickling </a:t>
            </a:r>
            <a:r>
              <a:rPr lang="en-US" sz="2200" dirty="0"/>
              <a:t>filters </a:t>
            </a:r>
            <a:endParaRPr lang="en-US" sz="2200" dirty="0" smtClean="0"/>
          </a:p>
          <a:p>
            <a:pPr lvl="1" algn="just">
              <a:lnSpc>
                <a:spcPct val="150000"/>
              </a:lnSpc>
            </a:pPr>
            <a:r>
              <a:rPr lang="en-US" sz="2200" dirty="0" smtClean="0"/>
              <a:t>3.Rotating </a:t>
            </a:r>
            <a:r>
              <a:rPr lang="en-US" sz="2200" dirty="0"/>
              <a:t>biological contactors </a:t>
            </a:r>
            <a:endParaRPr lang="en-US" sz="2200" dirty="0" smtClean="0"/>
          </a:p>
          <a:p>
            <a:pPr lvl="1" algn="just">
              <a:lnSpc>
                <a:spcPct val="150000"/>
              </a:lnSpc>
            </a:pPr>
            <a:r>
              <a:rPr lang="en-US" sz="2200" dirty="0" smtClean="0"/>
              <a:t>4.Packed </a:t>
            </a:r>
            <a:r>
              <a:rPr lang="en-US" sz="2200" dirty="0"/>
              <a:t>bed reactors </a:t>
            </a:r>
            <a:endParaRPr lang="en-US" sz="2200" dirty="0" smtClean="0"/>
          </a:p>
          <a:p>
            <a:pPr lvl="1" algn="just">
              <a:lnSpc>
                <a:spcPct val="150000"/>
              </a:lnSpc>
            </a:pPr>
            <a:r>
              <a:rPr lang="en-US" sz="2200" dirty="0" smtClean="0"/>
              <a:t>5.Anaerobic </a:t>
            </a:r>
            <a:r>
              <a:rPr lang="en-US" sz="2200" dirty="0"/>
              <a:t>lagoons. </a:t>
            </a:r>
            <a:endParaRPr lang="en-US" sz="2200" dirty="0" smtClean="0"/>
          </a:p>
          <a:p>
            <a:pPr lvl="1" algn="just">
              <a:lnSpc>
                <a:spcPct val="150000"/>
              </a:lnSpc>
            </a:pPr>
            <a:r>
              <a:rPr lang="en-US" sz="2200" dirty="0" smtClean="0"/>
              <a:t>6.Fixed </a:t>
            </a:r>
            <a:r>
              <a:rPr lang="en-US" sz="2200" dirty="0"/>
              <a:t>film denitrification.</a:t>
            </a:r>
          </a:p>
        </p:txBody>
      </p:sp>
    </p:spTree>
    <p:extLst>
      <p:ext uri="{BB962C8B-B14F-4D97-AF65-F5344CB8AC3E}">
        <p14:creationId xmlns:p14="http://schemas.microsoft.com/office/powerpoint/2010/main" val="1556250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742" y="190004"/>
            <a:ext cx="8596668" cy="1320800"/>
          </a:xfrm>
        </p:spPr>
        <p:txBody>
          <a:bodyPr/>
          <a:lstStyle/>
          <a:p>
            <a:pPr algn="just"/>
            <a:r>
              <a:rPr lang="en-US" dirty="0" smtClean="0"/>
              <a:t>Suspended Growth Process</a:t>
            </a:r>
            <a:endParaRPr lang="en-US" dirty="0"/>
          </a:p>
        </p:txBody>
      </p:sp>
      <p:sp>
        <p:nvSpPr>
          <p:cNvPr id="3" name="Content Placeholder 2"/>
          <p:cNvSpPr>
            <a:spLocks noGrp="1"/>
          </p:cNvSpPr>
          <p:nvPr>
            <p:ph idx="1"/>
          </p:nvPr>
        </p:nvSpPr>
        <p:spPr>
          <a:xfrm>
            <a:off x="322491" y="1000529"/>
            <a:ext cx="10104397" cy="3880773"/>
          </a:xfrm>
        </p:spPr>
        <p:txBody>
          <a:bodyPr>
            <a:noAutofit/>
          </a:bodyPr>
          <a:lstStyle/>
          <a:p>
            <a:pPr algn="just">
              <a:lnSpc>
                <a:spcPct val="150000"/>
              </a:lnSpc>
            </a:pPr>
            <a:r>
              <a:rPr lang="en-US" sz="2400" dirty="0" smtClean="0"/>
              <a:t>In </a:t>
            </a:r>
            <a:r>
              <a:rPr lang="en-US" sz="2400" dirty="0"/>
              <a:t>this process micro organisms are responsible for conversion of organic matter present in waste water to gases and cell tissues are maintained in suspension within the liquid in the reactor by employing either natural or mechanical mixing. </a:t>
            </a:r>
            <a:endParaRPr lang="en-US" sz="2400" dirty="0" smtClean="0"/>
          </a:p>
          <a:p>
            <a:pPr marL="0" indent="0" algn="just">
              <a:lnSpc>
                <a:spcPct val="150000"/>
              </a:lnSpc>
              <a:buNone/>
            </a:pPr>
            <a:r>
              <a:rPr lang="en-US" sz="2400" dirty="0" smtClean="0"/>
              <a:t> </a:t>
            </a:r>
            <a:r>
              <a:rPr lang="en-US" sz="2400" dirty="0"/>
              <a:t>This process include: </a:t>
            </a:r>
            <a:endParaRPr lang="en-US" sz="2400" dirty="0" smtClean="0"/>
          </a:p>
          <a:p>
            <a:pPr lvl="1" algn="just">
              <a:lnSpc>
                <a:spcPct val="150000"/>
              </a:lnSpc>
            </a:pPr>
            <a:r>
              <a:rPr lang="en-US" sz="2200" dirty="0" smtClean="0"/>
              <a:t>Activated </a:t>
            </a:r>
            <a:r>
              <a:rPr lang="en-US" sz="2200" dirty="0"/>
              <a:t>sludge process. </a:t>
            </a:r>
            <a:endParaRPr lang="en-US" sz="2200" dirty="0" smtClean="0"/>
          </a:p>
          <a:p>
            <a:pPr lvl="1" algn="just">
              <a:lnSpc>
                <a:spcPct val="150000"/>
              </a:lnSpc>
            </a:pPr>
            <a:r>
              <a:rPr lang="en-US" sz="2200" dirty="0" smtClean="0"/>
              <a:t>Aerated </a:t>
            </a:r>
            <a:r>
              <a:rPr lang="en-US" sz="2200" dirty="0"/>
              <a:t>lagoons. </a:t>
            </a:r>
            <a:endParaRPr lang="en-US" sz="2200" dirty="0" smtClean="0"/>
          </a:p>
          <a:p>
            <a:pPr lvl="1" algn="just">
              <a:lnSpc>
                <a:spcPct val="150000"/>
              </a:lnSpc>
            </a:pPr>
            <a:r>
              <a:rPr lang="en-US" sz="2200" dirty="0" smtClean="0"/>
              <a:t>Sludge </a:t>
            </a:r>
            <a:r>
              <a:rPr lang="en-US" sz="2200" dirty="0"/>
              <a:t>digestion system. </a:t>
            </a:r>
            <a:endParaRPr lang="en-US" sz="2200" dirty="0" smtClean="0"/>
          </a:p>
          <a:p>
            <a:pPr lvl="1" algn="just">
              <a:lnSpc>
                <a:spcPct val="150000"/>
              </a:lnSpc>
            </a:pPr>
            <a:r>
              <a:rPr lang="en-US" sz="2200" dirty="0" smtClean="0"/>
              <a:t>Suspended </a:t>
            </a:r>
            <a:r>
              <a:rPr lang="en-US" sz="2200" dirty="0"/>
              <a:t>growth nitrification &amp; denitrification</a:t>
            </a:r>
          </a:p>
        </p:txBody>
      </p:sp>
    </p:spTree>
    <p:extLst>
      <p:ext uri="{BB962C8B-B14F-4D97-AF65-F5344CB8AC3E}">
        <p14:creationId xmlns:p14="http://schemas.microsoft.com/office/powerpoint/2010/main" val="33663802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2472"/>
          </a:xfrm>
        </p:spPr>
        <p:txBody>
          <a:bodyPr/>
          <a:lstStyle/>
          <a:p>
            <a:r>
              <a:rPr lang="en-US" dirty="0" smtClean="0"/>
              <a:t>Combined Process</a:t>
            </a:r>
            <a:endParaRPr lang="en-US" dirty="0"/>
          </a:p>
        </p:txBody>
      </p:sp>
      <p:sp>
        <p:nvSpPr>
          <p:cNvPr id="3" name="Content Placeholder 2"/>
          <p:cNvSpPr>
            <a:spLocks noGrp="1"/>
          </p:cNvSpPr>
          <p:nvPr>
            <p:ph idx="1"/>
          </p:nvPr>
        </p:nvSpPr>
        <p:spPr>
          <a:xfrm>
            <a:off x="677333" y="1514901"/>
            <a:ext cx="9654021" cy="4526461"/>
          </a:xfrm>
        </p:spPr>
        <p:txBody>
          <a:bodyPr>
            <a:normAutofit/>
          </a:bodyPr>
          <a:lstStyle/>
          <a:p>
            <a:pPr>
              <a:lnSpc>
                <a:spcPct val="150000"/>
              </a:lnSpc>
            </a:pPr>
            <a:r>
              <a:rPr lang="en-US" sz="2800" dirty="0"/>
              <a:t>This process includes both attached growth and suspended growth process. </a:t>
            </a:r>
            <a:endParaRPr lang="en-US" sz="2800" dirty="0" smtClean="0"/>
          </a:p>
          <a:p>
            <a:pPr marL="0" indent="0">
              <a:lnSpc>
                <a:spcPct val="150000"/>
              </a:lnSpc>
              <a:buNone/>
            </a:pPr>
            <a:r>
              <a:rPr lang="en-US" sz="2800" dirty="0" smtClean="0"/>
              <a:t>This </a:t>
            </a:r>
            <a:r>
              <a:rPr lang="en-US" sz="2800" dirty="0"/>
              <a:t>process include </a:t>
            </a:r>
            <a:r>
              <a:rPr lang="en-US" sz="2800" dirty="0" smtClean="0"/>
              <a:t>:</a:t>
            </a:r>
          </a:p>
          <a:p>
            <a:pPr>
              <a:lnSpc>
                <a:spcPct val="150000"/>
              </a:lnSpc>
            </a:pPr>
            <a:r>
              <a:rPr lang="en-US" sz="2800" dirty="0" smtClean="0"/>
              <a:t>1.Trickling </a:t>
            </a:r>
            <a:r>
              <a:rPr lang="en-US" sz="2800" dirty="0"/>
              <a:t>filter, activated sludge. </a:t>
            </a:r>
            <a:endParaRPr lang="en-US" sz="2800" dirty="0" smtClean="0"/>
          </a:p>
          <a:p>
            <a:pPr>
              <a:lnSpc>
                <a:spcPct val="150000"/>
              </a:lnSpc>
            </a:pPr>
            <a:r>
              <a:rPr lang="en-US" sz="2800" dirty="0" smtClean="0"/>
              <a:t>2.Activated </a:t>
            </a:r>
            <a:r>
              <a:rPr lang="en-US" sz="2800" dirty="0"/>
              <a:t>sludge, trickling filter. </a:t>
            </a:r>
            <a:endParaRPr lang="en-US" sz="2800" dirty="0" smtClean="0"/>
          </a:p>
          <a:p>
            <a:pPr>
              <a:lnSpc>
                <a:spcPct val="150000"/>
              </a:lnSpc>
            </a:pPr>
            <a:r>
              <a:rPr lang="en-US" sz="2800" dirty="0" smtClean="0"/>
              <a:t>3.Faculative </a:t>
            </a:r>
            <a:r>
              <a:rPr lang="en-US" sz="2800" dirty="0"/>
              <a:t>lagoons</a:t>
            </a:r>
          </a:p>
        </p:txBody>
      </p:sp>
    </p:spTree>
    <p:extLst>
      <p:ext uri="{BB962C8B-B14F-4D97-AF65-F5344CB8AC3E}">
        <p14:creationId xmlns:p14="http://schemas.microsoft.com/office/powerpoint/2010/main" val="13895222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981" y="122830"/>
            <a:ext cx="8596668" cy="941696"/>
          </a:xfrm>
        </p:spPr>
        <p:txBody>
          <a:bodyPr/>
          <a:lstStyle/>
          <a:p>
            <a:r>
              <a:rPr lang="en-US" dirty="0"/>
              <a:t>Trickling Filters</a:t>
            </a:r>
          </a:p>
        </p:txBody>
      </p:sp>
      <p:sp>
        <p:nvSpPr>
          <p:cNvPr id="3" name="Content Placeholder 2"/>
          <p:cNvSpPr>
            <a:spLocks noGrp="1"/>
          </p:cNvSpPr>
          <p:nvPr>
            <p:ph idx="1"/>
          </p:nvPr>
        </p:nvSpPr>
        <p:spPr>
          <a:xfrm>
            <a:off x="313898" y="832514"/>
            <a:ext cx="10522424" cy="5616053"/>
          </a:xfrm>
        </p:spPr>
        <p:txBody>
          <a:bodyPr>
            <a:noAutofit/>
          </a:bodyPr>
          <a:lstStyle/>
          <a:p>
            <a:pPr algn="just">
              <a:lnSpc>
                <a:spcPct val="150000"/>
              </a:lnSpc>
            </a:pPr>
            <a:r>
              <a:rPr lang="en-US" sz="2400" dirty="0" smtClean="0"/>
              <a:t>It consists </a:t>
            </a:r>
            <a:r>
              <a:rPr lang="en-US" sz="2400" dirty="0"/>
              <a:t>of a basin or tower filled with support media such as stones, plastic shapes, or wooden slats </a:t>
            </a:r>
            <a:endParaRPr lang="en-US" sz="2400" dirty="0" smtClean="0"/>
          </a:p>
          <a:p>
            <a:pPr algn="just">
              <a:lnSpc>
                <a:spcPct val="150000"/>
              </a:lnSpc>
            </a:pPr>
            <a:r>
              <a:rPr lang="en-US" sz="2400" dirty="0" smtClean="0"/>
              <a:t>Wastewater </a:t>
            </a:r>
            <a:r>
              <a:rPr lang="en-US" sz="2400" dirty="0"/>
              <a:t>is applied </a:t>
            </a:r>
            <a:r>
              <a:rPr lang="en-US" sz="2400" dirty="0">
                <a:solidFill>
                  <a:srgbClr val="FF0000"/>
                </a:solidFill>
              </a:rPr>
              <a:t>intermittently, or sometimes continuously</a:t>
            </a:r>
            <a:r>
              <a:rPr lang="en-US" sz="2400" dirty="0"/>
              <a:t>, over the media </a:t>
            </a:r>
          </a:p>
          <a:p>
            <a:pPr algn="just">
              <a:lnSpc>
                <a:spcPct val="150000"/>
              </a:lnSpc>
            </a:pPr>
            <a:r>
              <a:rPr lang="en-US" sz="2400" dirty="0" smtClean="0"/>
              <a:t>Microorganisms </a:t>
            </a:r>
            <a:r>
              <a:rPr lang="en-US" sz="2400" dirty="0"/>
              <a:t>become attached to the media and form a </a:t>
            </a:r>
            <a:r>
              <a:rPr lang="en-US" sz="2400" dirty="0">
                <a:solidFill>
                  <a:srgbClr val="FF0000"/>
                </a:solidFill>
              </a:rPr>
              <a:t>biological layer </a:t>
            </a:r>
            <a:r>
              <a:rPr lang="en-US" sz="2400" dirty="0"/>
              <a:t>or fixed film </a:t>
            </a:r>
          </a:p>
          <a:p>
            <a:pPr algn="just">
              <a:lnSpc>
                <a:spcPct val="150000"/>
              </a:lnSpc>
            </a:pPr>
            <a:r>
              <a:rPr lang="en-US" sz="2400" dirty="0" smtClean="0">
                <a:solidFill>
                  <a:srgbClr val="FF0000"/>
                </a:solidFill>
              </a:rPr>
              <a:t>Organic </a:t>
            </a:r>
            <a:r>
              <a:rPr lang="en-US" sz="2400" dirty="0">
                <a:solidFill>
                  <a:srgbClr val="FF0000"/>
                </a:solidFill>
              </a:rPr>
              <a:t>matter </a:t>
            </a:r>
            <a:r>
              <a:rPr lang="en-US" sz="2400" dirty="0"/>
              <a:t>in the wastewater </a:t>
            </a:r>
            <a:r>
              <a:rPr lang="en-US" sz="2400" dirty="0">
                <a:solidFill>
                  <a:srgbClr val="FF0000"/>
                </a:solidFill>
              </a:rPr>
              <a:t>diffuses into the film</a:t>
            </a:r>
            <a:r>
              <a:rPr lang="en-US" sz="2400" dirty="0"/>
              <a:t>, where it is metabolized </a:t>
            </a:r>
          </a:p>
        </p:txBody>
      </p:sp>
    </p:spTree>
    <p:extLst>
      <p:ext uri="{BB962C8B-B14F-4D97-AF65-F5344CB8AC3E}">
        <p14:creationId xmlns:p14="http://schemas.microsoft.com/office/powerpoint/2010/main" val="12815168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477" y="873457"/>
            <a:ext cx="10740789" cy="5431809"/>
          </a:xfrm>
        </p:spPr>
        <p:txBody>
          <a:bodyPr>
            <a:noAutofit/>
          </a:bodyPr>
          <a:lstStyle/>
          <a:p>
            <a:pPr algn="just">
              <a:lnSpc>
                <a:spcPct val="150000"/>
              </a:lnSpc>
            </a:pPr>
            <a:r>
              <a:rPr lang="en-US" sz="2400" dirty="0">
                <a:solidFill>
                  <a:srgbClr val="FF0000"/>
                </a:solidFill>
              </a:rPr>
              <a:t>Oxygen </a:t>
            </a:r>
            <a:r>
              <a:rPr lang="en-US" sz="2400" dirty="0"/>
              <a:t>is normally supplied to the film by the </a:t>
            </a:r>
            <a:r>
              <a:rPr lang="en-US" sz="2400" dirty="0">
                <a:solidFill>
                  <a:srgbClr val="FF0000"/>
                </a:solidFill>
              </a:rPr>
              <a:t>natural flow of air </a:t>
            </a:r>
            <a:r>
              <a:rPr lang="en-US" sz="2400" dirty="0">
                <a:solidFill>
                  <a:schemeClr val="accent1">
                    <a:lumMod val="75000"/>
                  </a:schemeClr>
                </a:solidFill>
              </a:rPr>
              <a:t>either up or down </a:t>
            </a:r>
            <a:r>
              <a:rPr lang="en-US" sz="2400" dirty="0"/>
              <a:t>through the media, depending on the relative temperatures of the wastewater and ambient air</a:t>
            </a:r>
          </a:p>
          <a:p>
            <a:pPr algn="just">
              <a:lnSpc>
                <a:spcPct val="150000"/>
              </a:lnSpc>
            </a:pPr>
            <a:r>
              <a:rPr lang="en-US" sz="2400" dirty="0" smtClean="0"/>
              <a:t>The </a:t>
            </a:r>
            <a:r>
              <a:rPr lang="en-US" sz="2400" dirty="0">
                <a:solidFill>
                  <a:schemeClr val="accent1">
                    <a:lumMod val="75000"/>
                  </a:schemeClr>
                </a:solidFill>
              </a:rPr>
              <a:t>thickness of the biofilm increases </a:t>
            </a:r>
            <a:r>
              <a:rPr lang="en-US" sz="2400" dirty="0"/>
              <a:t>as new organisms </a:t>
            </a:r>
            <a:r>
              <a:rPr lang="en-US" sz="2400" dirty="0" smtClean="0"/>
              <a:t>grow, Periodically</a:t>
            </a:r>
            <a:r>
              <a:rPr lang="en-US" sz="2400" dirty="0"/>
              <a:t>, portions of the film </a:t>
            </a:r>
            <a:r>
              <a:rPr lang="en-US" sz="2400" dirty="0">
                <a:solidFill>
                  <a:schemeClr val="accent1">
                    <a:lumMod val="75000"/>
                  </a:schemeClr>
                </a:solidFill>
              </a:rPr>
              <a:t>slough off </a:t>
            </a:r>
            <a:r>
              <a:rPr lang="en-US" sz="2400" dirty="0"/>
              <a:t>the media </a:t>
            </a:r>
          </a:p>
          <a:p>
            <a:pPr algn="just">
              <a:lnSpc>
                <a:spcPct val="150000"/>
              </a:lnSpc>
            </a:pPr>
            <a:r>
              <a:rPr lang="en-US" sz="2400" dirty="0"/>
              <a:t>The </a:t>
            </a:r>
            <a:r>
              <a:rPr lang="en-US" sz="2400" dirty="0">
                <a:solidFill>
                  <a:srgbClr val="FF0000"/>
                </a:solidFill>
              </a:rPr>
              <a:t>sloughed material </a:t>
            </a:r>
            <a:r>
              <a:rPr lang="en-US" sz="2400" dirty="0"/>
              <a:t>is separated from the liquid in a secondary clarifier and discharged to sludge processing </a:t>
            </a:r>
          </a:p>
          <a:p>
            <a:pPr algn="just">
              <a:lnSpc>
                <a:spcPct val="150000"/>
              </a:lnSpc>
            </a:pPr>
            <a:r>
              <a:rPr lang="en-US" sz="2400" dirty="0"/>
              <a:t>Clarified liquid from the secondary clarifier is the secondary effluent and a </a:t>
            </a:r>
            <a:r>
              <a:rPr lang="en-US" sz="2400" dirty="0">
                <a:solidFill>
                  <a:srgbClr val="FF0000"/>
                </a:solidFill>
              </a:rPr>
              <a:t>portion is often recycled to the </a:t>
            </a:r>
            <a:r>
              <a:rPr lang="en-US" sz="2400" dirty="0" err="1">
                <a:solidFill>
                  <a:srgbClr val="FF0000"/>
                </a:solidFill>
              </a:rPr>
              <a:t>biofilter</a:t>
            </a:r>
            <a:r>
              <a:rPr lang="en-US" sz="2400" dirty="0">
                <a:solidFill>
                  <a:srgbClr val="FF0000"/>
                </a:solidFill>
              </a:rPr>
              <a:t> </a:t>
            </a:r>
            <a:r>
              <a:rPr lang="en-US" sz="2400" dirty="0"/>
              <a:t>to improve hydraulic distribution of the wastewater over the filter </a:t>
            </a:r>
          </a:p>
          <a:p>
            <a:endParaRPr lang="en-US" sz="2400" dirty="0"/>
          </a:p>
        </p:txBody>
      </p:sp>
      <p:sp>
        <p:nvSpPr>
          <p:cNvPr id="4" name="Title 1"/>
          <p:cNvSpPr>
            <a:spLocks noGrp="1"/>
          </p:cNvSpPr>
          <p:nvPr>
            <p:ph type="title"/>
          </p:nvPr>
        </p:nvSpPr>
        <p:spPr>
          <a:xfrm>
            <a:off x="418027" y="104633"/>
            <a:ext cx="8596668" cy="768824"/>
          </a:xfrm>
        </p:spPr>
        <p:txBody>
          <a:bodyPr/>
          <a:lstStyle/>
          <a:p>
            <a:r>
              <a:rPr lang="en-US" dirty="0"/>
              <a:t>Trickling Filters</a:t>
            </a:r>
          </a:p>
        </p:txBody>
      </p:sp>
    </p:spTree>
    <p:extLst>
      <p:ext uri="{BB962C8B-B14F-4D97-AF65-F5344CB8AC3E}">
        <p14:creationId xmlns:p14="http://schemas.microsoft.com/office/powerpoint/2010/main" val="32177208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9857" y="208116"/>
            <a:ext cx="2934268" cy="678988"/>
          </a:xfrm>
        </p:spPr>
        <p:txBody>
          <a:bodyPr/>
          <a:lstStyle/>
          <a:p>
            <a:r>
              <a:rPr lang="en-US" dirty="0" smtClean="0"/>
              <a:t>Mechanism </a:t>
            </a:r>
            <a:endParaRPr lang="en-US" dirty="0"/>
          </a:p>
        </p:txBody>
      </p:sp>
      <p:sp>
        <p:nvSpPr>
          <p:cNvPr id="3" name="Content Placeholder 2"/>
          <p:cNvSpPr>
            <a:spLocks noGrp="1"/>
          </p:cNvSpPr>
          <p:nvPr>
            <p:ph idx="1"/>
          </p:nvPr>
        </p:nvSpPr>
        <p:spPr>
          <a:xfrm>
            <a:off x="-203433" y="310998"/>
            <a:ext cx="5778733" cy="5588758"/>
          </a:xfrm>
        </p:spPr>
        <p:txBody>
          <a:bodyPr>
            <a:noAutofit/>
          </a:bodyPr>
          <a:lstStyle/>
          <a:p>
            <a:pPr>
              <a:lnSpc>
                <a:spcPct val="150000"/>
              </a:lnSpc>
            </a:pPr>
            <a:r>
              <a:rPr lang="en-US" sz="2000" dirty="0"/>
              <a:t>microorganisms </a:t>
            </a:r>
            <a:r>
              <a:rPr lang="en-US" sz="2000" dirty="0" smtClean="0"/>
              <a:t>- attached </a:t>
            </a:r>
            <a:r>
              <a:rPr lang="en-US" sz="2000" dirty="0"/>
              <a:t>to an </a:t>
            </a:r>
            <a:r>
              <a:rPr lang="en-US" sz="2000" dirty="0">
                <a:solidFill>
                  <a:srgbClr val="FF0000"/>
                </a:solidFill>
              </a:rPr>
              <a:t>inert packing </a:t>
            </a:r>
            <a:r>
              <a:rPr lang="en-US" sz="2000" dirty="0" smtClean="0">
                <a:solidFill>
                  <a:srgbClr val="FF0000"/>
                </a:solidFill>
              </a:rPr>
              <a:t>material </a:t>
            </a:r>
            <a:r>
              <a:rPr lang="en-US" sz="2000" dirty="0" smtClean="0">
                <a:solidFill>
                  <a:srgbClr val="00B050"/>
                </a:solidFill>
              </a:rPr>
              <a:t>rock</a:t>
            </a:r>
            <a:r>
              <a:rPr lang="en-US" sz="2000" dirty="0">
                <a:solidFill>
                  <a:srgbClr val="00B050"/>
                </a:solidFill>
              </a:rPr>
              <a:t>, gravel, slag, sand, redwood, and a wide range of plastic and other synthetic materials</a:t>
            </a:r>
            <a:r>
              <a:rPr lang="en-US" sz="2000" dirty="0" smtClean="0"/>
              <a:t>.</a:t>
            </a:r>
          </a:p>
          <a:p>
            <a:pPr>
              <a:lnSpc>
                <a:spcPct val="150000"/>
              </a:lnSpc>
            </a:pPr>
            <a:r>
              <a:rPr lang="en-US" sz="2000" dirty="0"/>
              <a:t>bed of </a:t>
            </a:r>
            <a:r>
              <a:rPr lang="en-US" sz="2000" dirty="0">
                <a:solidFill>
                  <a:srgbClr val="FF0000"/>
                </a:solidFill>
              </a:rPr>
              <a:t>highly permeable media on </a:t>
            </a:r>
            <a:r>
              <a:rPr lang="en-US" sz="2000" dirty="0"/>
              <a:t>whose surface a mixed population of microorganisms is developed as a </a:t>
            </a:r>
            <a:r>
              <a:rPr lang="en-US" sz="2000" i="1" dirty="0">
                <a:solidFill>
                  <a:srgbClr val="C00000"/>
                </a:solidFill>
              </a:rPr>
              <a:t>slime layer</a:t>
            </a:r>
            <a:r>
              <a:rPr lang="en-US" sz="2000" dirty="0" smtClean="0">
                <a:solidFill>
                  <a:srgbClr val="C00000"/>
                </a:solidFill>
              </a:rPr>
              <a:t>.</a:t>
            </a:r>
          </a:p>
          <a:p>
            <a:pPr>
              <a:lnSpc>
                <a:spcPct val="150000"/>
              </a:lnSpc>
            </a:pPr>
            <a:r>
              <a:rPr lang="en-US" sz="2000" dirty="0"/>
              <a:t>Passage of </a:t>
            </a:r>
            <a:r>
              <a:rPr lang="en-US" sz="2000" dirty="0" smtClean="0"/>
              <a:t>wastewater - </a:t>
            </a:r>
            <a:r>
              <a:rPr lang="en-US" sz="2000" dirty="0"/>
              <a:t>a gelatinous </a:t>
            </a:r>
            <a:r>
              <a:rPr lang="en-US" sz="2000" dirty="0">
                <a:solidFill>
                  <a:srgbClr val="FF0000"/>
                </a:solidFill>
              </a:rPr>
              <a:t>coating of bacteria, protozoa and other organisms on the </a:t>
            </a:r>
            <a:r>
              <a:rPr lang="en-US" sz="2000" dirty="0" smtClean="0">
                <a:solidFill>
                  <a:srgbClr val="FF0000"/>
                </a:solidFill>
              </a:rPr>
              <a:t>media</a:t>
            </a:r>
          </a:p>
          <a:p>
            <a:pPr>
              <a:lnSpc>
                <a:spcPct val="150000"/>
              </a:lnSpc>
            </a:pPr>
            <a:r>
              <a:rPr lang="en-US" sz="2000" dirty="0"/>
              <a:t>distribution system, media, under drains, effluent channel, secondary settling tank, and recirculation pumps and piping. </a:t>
            </a:r>
            <a:endParaRPr lang="en-US" sz="2000" dirty="0">
              <a:solidFill>
                <a:srgbClr val="FF0000"/>
              </a:solidFill>
            </a:endParaRPr>
          </a:p>
        </p:txBody>
      </p:sp>
      <p:pic>
        <p:nvPicPr>
          <p:cNvPr id="1028" name="Picture 4" descr="https://5.imimg.com/data5/EB/RH/MY-20773937/trickling-filter-stp-installation-service-500x500.jpg"/>
          <p:cNvPicPr>
            <a:picLocks noChangeAspect="1" noChangeArrowheads="1"/>
          </p:cNvPicPr>
          <p:nvPr/>
        </p:nvPicPr>
        <p:blipFill rotWithShape="1">
          <a:blip r:embed="rId2">
            <a:extLst>
              <a:ext uri="{28A0092B-C50C-407E-A947-70E740481C1C}">
                <a14:useLocalDpi xmlns:a14="http://schemas.microsoft.com/office/drawing/2010/main" val="0"/>
              </a:ext>
            </a:extLst>
          </a:blip>
          <a:srcRect t="15200" b="15733"/>
          <a:stretch/>
        </p:blipFill>
        <p:spPr bwMode="auto">
          <a:xfrm>
            <a:off x="5413277" y="1528916"/>
            <a:ext cx="6778723" cy="468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04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8800" y="100939"/>
            <a:ext cx="10731500" cy="6630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97284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6117354" y="935535"/>
            <a:ext cx="5168681" cy="5837611"/>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2416859"/>
            <a:ext cx="5197939" cy="3535363"/>
          </a:xfrm>
          <a:prstGeom prst="rect">
            <a:avLst/>
          </a:prstGeom>
        </p:spPr>
      </p:pic>
    </p:spTree>
    <p:extLst>
      <p:ext uri="{BB962C8B-B14F-4D97-AF65-F5344CB8AC3E}">
        <p14:creationId xmlns:p14="http://schemas.microsoft.com/office/powerpoint/2010/main" val="3460315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876" y="261257"/>
            <a:ext cx="8596668" cy="1320800"/>
          </a:xfrm>
        </p:spPr>
        <p:txBody>
          <a:bodyPr/>
          <a:lstStyle/>
          <a:p>
            <a:pPr algn="ctr"/>
            <a:r>
              <a:rPr lang="en-US" dirty="0"/>
              <a:t>Manholes </a:t>
            </a:r>
            <a:br>
              <a:rPr lang="en-US" dirty="0"/>
            </a:br>
            <a:endParaRPr lang="en-US" dirty="0"/>
          </a:p>
        </p:txBody>
      </p:sp>
      <p:sp>
        <p:nvSpPr>
          <p:cNvPr id="3" name="Content Placeholder 2"/>
          <p:cNvSpPr>
            <a:spLocks noGrp="1"/>
          </p:cNvSpPr>
          <p:nvPr>
            <p:ph sz="half" idx="1"/>
          </p:nvPr>
        </p:nvSpPr>
        <p:spPr>
          <a:xfrm>
            <a:off x="474133" y="758040"/>
            <a:ext cx="5549295" cy="4900611"/>
          </a:xfrm>
        </p:spPr>
        <p:txBody>
          <a:bodyPr>
            <a:noAutofit/>
          </a:bodyPr>
          <a:lstStyle/>
          <a:p>
            <a:pPr>
              <a:lnSpc>
                <a:spcPct val="150000"/>
              </a:lnSpc>
            </a:pPr>
            <a:r>
              <a:rPr lang="en-US" sz="2400" dirty="0"/>
              <a:t>R.C.C or masonry chambers constructed on the sewer line to facilitate a man to enter the sewer line and make the necessary </a:t>
            </a:r>
            <a:r>
              <a:rPr lang="en-US" sz="2400" dirty="0">
                <a:solidFill>
                  <a:srgbClr val="00B0F0"/>
                </a:solidFill>
              </a:rPr>
              <a:t>inspection and repairs </a:t>
            </a:r>
            <a:endParaRPr lang="en-US" sz="2400" dirty="0" smtClean="0">
              <a:solidFill>
                <a:srgbClr val="00B0F0"/>
              </a:solidFill>
            </a:endParaRPr>
          </a:p>
          <a:p>
            <a:pPr>
              <a:lnSpc>
                <a:spcPct val="150000"/>
              </a:lnSpc>
            </a:pPr>
            <a:r>
              <a:rPr lang="en-US" sz="2400" dirty="0"/>
              <a:t>fitted with suitable </a:t>
            </a:r>
            <a:r>
              <a:rPr lang="en-US" sz="2400" dirty="0">
                <a:solidFill>
                  <a:srgbClr val="00B0F0"/>
                </a:solidFill>
              </a:rPr>
              <a:t>cast iron covers </a:t>
            </a:r>
            <a:endParaRPr lang="en-US" sz="2400" dirty="0" smtClean="0">
              <a:solidFill>
                <a:srgbClr val="00B0F0"/>
              </a:solidFill>
            </a:endParaRPr>
          </a:p>
          <a:p>
            <a:pPr>
              <a:lnSpc>
                <a:spcPct val="150000"/>
              </a:lnSpc>
            </a:pPr>
            <a:r>
              <a:rPr lang="en-US" sz="2400" dirty="0">
                <a:solidFill>
                  <a:srgbClr val="FF0000"/>
                </a:solidFill>
              </a:rPr>
              <a:t>change in direction, change in pipe size, or considerable change in gradient </a:t>
            </a:r>
            <a:endParaRPr lang="en-US" sz="2400" dirty="0" smtClean="0">
              <a:solidFill>
                <a:srgbClr val="FF0000"/>
              </a:solidFill>
            </a:endParaRPr>
          </a:p>
          <a:p>
            <a:pPr>
              <a:lnSpc>
                <a:spcPct val="150000"/>
              </a:lnSpc>
            </a:pPr>
            <a:r>
              <a:rPr lang="en-US" sz="2400" dirty="0">
                <a:solidFill>
                  <a:srgbClr val="00B050"/>
                </a:solidFill>
              </a:rPr>
              <a:t>minimum size is 50cm </a:t>
            </a:r>
            <a:r>
              <a:rPr lang="en-US" sz="2400" dirty="0"/>
              <a:t>diameter. </a:t>
            </a:r>
          </a:p>
        </p:txBody>
      </p:sp>
      <p:sp>
        <p:nvSpPr>
          <p:cNvPr id="4" name="Content Placeholder 3"/>
          <p:cNvSpPr>
            <a:spLocks noGrp="1"/>
          </p:cNvSpPr>
          <p:nvPr>
            <p:ph sz="half" idx="2"/>
          </p:nvPr>
        </p:nvSpPr>
        <p:spPr>
          <a:xfrm>
            <a:off x="6352712" y="1267960"/>
            <a:ext cx="5839287" cy="3880773"/>
          </a:xfrm>
        </p:spPr>
        <p:txBody>
          <a:bodyPr>
            <a:normAutofit/>
          </a:bodyPr>
          <a:lstStyle/>
          <a:p>
            <a:r>
              <a:rPr lang="en-US" sz="3200" dirty="0" smtClean="0"/>
              <a:t>Classification - Depth</a:t>
            </a:r>
          </a:p>
          <a:p>
            <a:pPr lvl="1"/>
            <a:r>
              <a:rPr lang="en-US" sz="2800" dirty="0" smtClean="0"/>
              <a:t>Shallow Manhole 0.75 -0.9 m</a:t>
            </a:r>
          </a:p>
          <a:p>
            <a:pPr lvl="1">
              <a:lnSpc>
                <a:spcPct val="150000"/>
              </a:lnSpc>
            </a:pPr>
            <a:r>
              <a:rPr lang="en-US" sz="2800" dirty="0" smtClean="0"/>
              <a:t>Normal Manhole – 0.9 – 1.5 m</a:t>
            </a:r>
          </a:p>
          <a:p>
            <a:pPr lvl="1"/>
            <a:r>
              <a:rPr lang="en-US" sz="2800" dirty="0" smtClean="0"/>
              <a:t>Deep Manhole &gt; 1.5 m</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961" y="3941910"/>
            <a:ext cx="3873166" cy="2916090"/>
          </a:xfrm>
          <a:prstGeom prst="rect">
            <a:avLst/>
          </a:prstGeom>
        </p:spPr>
      </p:pic>
    </p:spTree>
    <p:extLst>
      <p:ext uri="{BB962C8B-B14F-4D97-AF65-F5344CB8AC3E}">
        <p14:creationId xmlns:p14="http://schemas.microsoft.com/office/powerpoint/2010/main" val="18217174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96286" y="-266378"/>
            <a:ext cx="9526138" cy="6876286"/>
          </a:xfrm>
          <a:prstGeom prst="rect">
            <a:avLst/>
          </a:prstGeom>
        </p:spPr>
      </p:pic>
    </p:spTree>
    <p:extLst>
      <p:ext uri="{BB962C8B-B14F-4D97-AF65-F5344CB8AC3E}">
        <p14:creationId xmlns:p14="http://schemas.microsoft.com/office/powerpoint/2010/main" val="36875512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634" y="292100"/>
            <a:ext cx="8596668" cy="1320800"/>
          </a:xfrm>
        </p:spPr>
        <p:txBody>
          <a:bodyPr/>
          <a:lstStyle/>
          <a:p>
            <a:r>
              <a:rPr lang="en-US" b="1" dirty="0"/>
              <a:t>Common Problems </a:t>
            </a:r>
            <a:endParaRPr lang="en-US" dirty="0"/>
          </a:p>
        </p:txBody>
      </p:sp>
      <p:sp>
        <p:nvSpPr>
          <p:cNvPr id="3" name="Content Placeholder 2"/>
          <p:cNvSpPr>
            <a:spLocks noGrp="1"/>
          </p:cNvSpPr>
          <p:nvPr>
            <p:ph idx="1"/>
          </p:nvPr>
        </p:nvSpPr>
        <p:spPr>
          <a:xfrm>
            <a:off x="372534" y="952500"/>
            <a:ext cx="11146366" cy="5600700"/>
          </a:xfrm>
        </p:spPr>
        <p:txBody>
          <a:bodyPr>
            <a:normAutofit lnSpcReduction="10000"/>
          </a:bodyPr>
          <a:lstStyle/>
          <a:p>
            <a:pPr marL="0" indent="0">
              <a:lnSpc>
                <a:spcPct val="150000"/>
              </a:lnSpc>
              <a:buNone/>
            </a:pPr>
            <a:r>
              <a:rPr lang="en-US" sz="2400" b="1" dirty="0" smtClean="0"/>
              <a:t>Ponding </a:t>
            </a:r>
          </a:p>
          <a:p>
            <a:r>
              <a:rPr lang="en-US" sz="2000" dirty="0" smtClean="0"/>
              <a:t>cause </a:t>
            </a:r>
            <a:r>
              <a:rPr lang="en-US" sz="2000" dirty="0"/>
              <a:t>odors and decrease filter efficiency. </a:t>
            </a:r>
            <a:endParaRPr lang="en-US" sz="2000" dirty="0" smtClean="0"/>
          </a:p>
          <a:p>
            <a:pPr marL="0" indent="0">
              <a:buNone/>
            </a:pPr>
            <a:r>
              <a:rPr lang="en-US" sz="2000" dirty="0" smtClean="0">
                <a:solidFill>
                  <a:srgbClr val="00B050"/>
                </a:solidFill>
              </a:rPr>
              <a:t>Cause</a:t>
            </a:r>
          </a:p>
          <a:p>
            <a:r>
              <a:rPr lang="en-US" sz="2000" dirty="0" smtClean="0">
                <a:solidFill>
                  <a:srgbClr val="00B0F0"/>
                </a:solidFill>
              </a:rPr>
              <a:t>excessive </a:t>
            </a:r>
            <a:r>
              <a:rPr lang="en-US" sz="2000" dirty="0">
                <a:solidFill>
                  <a:srgbClr val="00B0F0"/>
                </a:solidFill>
              </a:rPr>
              <a:t>organic loading </a:t>
            </a:r>
            <a:r>
              <a:rPr lang="en-US" sz="2000" dirty="0"/>
              <a:t>without </a:t>
            </a:r>
            <a:r>
              <a:rPr lang="en-US" sz="2000" dirty="0" smtClean="0"/>
              <a:t>high R, </a:t>
            </a:r>
            <a:endParaRPr lang="en-US" sz="2000" dirty="0"/>
          </a:p>
          <a:p>
            <a:pPr>
              <a:buFont typeface="Wingdings" panose="05000000000000000000" pitchFamily="2" charset="2"/>
              <a:buChar char="v"/>
            </a:pPr>
            <a:r>
              <a:rPr lang="en-US" sz="2000" dirty="0" smtClean="0"/>
              <a:t>Use </a:t>
            </a:r>
            <a:r>
              <a:rPr lang="en-US" sz="2000" dirty="0"/>
              <a:t>of </a:t>
            </a:r>
            <a:r>
              <a:rPr lang="en-US" sz="2000" dirty="0" smtClean="0">
                <a:solidFill>
                  <a:srgbClr val="00B0F0"/>
                </a:solidFill>
              </a:rPr>
              <a:t>small media</a:t>
            </a:r>
            <a:r>
              <a:rPr lang="en-US" sz="2000" dirty="0" smtClean="0"/>
              <a:t>.</a:t>
            </a:r>
          </a:p>
          <a:p>
            <a:pPr>
              <a:buFont typeface="Wingdings" panose="05000000000000000000" pitchFamily="2" charset="2"/>
              <a:buChar char="v"/>
            </a:pPr>
            <a:r>
              <a:rPr lang="en-US" sz="2000" dirty="0" smtClean="0"/>
              <a:t>Clogging </a:t>
            </a:r>
            <a:r>
              <a:rPr lang="en-US" sz="2000" dirty="0">
                <a:solidFill>
                  <a:srgbClr val="00B0F0"/>
                </a:solidFill>
              </a:rPr>
              <a:t>of </a:t>
            </a:r>
            <a:r>
              <a:rPr lang="en-US" sz="2000" dirty="0" smtClean="0">
                <a:solidFill>
                  <a:srgbClr val="00B0F0"/>
                </a:solidFill>
              </a:rPr>
              <a:t>UGD</a:t>
            </a:r>
            <a:r>
              <a:rPr lang="en-US" sz="2000" dirty="0" smtClean="0"/>
              <a:t>,</a:t>
            </a:r>
          </a:p>
          <a:p>
            <a:pPr>
              <a:buFont typeface="Wingdings" panose="05000000000000000000" pitchFamily="2" charset="2"/>
              <a:buChar char="v"/>
            </a:pPr>
            <a:r>
              <a:rPr lang="en-US" sz="2000" dirty="0" smtClean="0">
                <a:solidFill>
                  <a:srgbClr val="00B0F0"/>
                </a:solidFill>
              </a:rPr>
              <a:t>Non-uniform </a:t>
            </a:r>
            <a:r>
              <a:rPr lang="en-US" sz="2000" dirty="0">
                <a:solidFill>
                  <a:srgbClr val="00B0F0"/>
                </a:solidFill>
              </a:rPr>
              <a:t>media size </a:t>
            </a:r>
            <a:r>
              <a:rPr lang="en-US" sz="2000" dirty="0" smtClean="0"/>
              <a:t>/ </a:t>
            </a:r>
            <a:r>
              <a:rPr lang="en-US" sz="2000" dirty="0"/>
              <a:t>breaking up of </a:t>
            </a:r>
            <a:r>
              <a:rPr lang="en-US" sz="2000" dirty="0" smtClean="0"/>
              <a:t>media,</a:t>
            </a:r>
          </a:p>
          <a:p>
            <a:pPr>
              <a:buFont typeface="Wingdings" panose="05000000000000000000" pitchFamily="2" charset="2"/>
              <a:buChar char="v"/>
            </a:pPr>
            <a:r>
              <a:rPr lang="en-US" sz="2000" dirty="0" smtClean="0"/>
              <a:t>Trash </a:t>
            </a:r>
            <a:r>
              <a:rPr lang="en-US" sz="2000" dirty="0"/>
              <a:t>or debris in </a:t>
            </a:r>
            <a:r>
              <a:rPr lang="en-US" sz="2000" dirty="0">
                <a:solidFill>
                  <a:srgbClr val="00B0F0"/>
                </a:solidFill>
              </a:rPr>
              <a:t>filter voids </a:t>
            </a:r>
            <a:endParaRPr lang="en-US" sz="2000" dirty="0" smtClean="0">
              <a:solidFill>
                <a:srgbClr val="00B0F0"/>
              </a:solidFill>
            </a:endParaRPr>
          </a:p>
          <a:p>
            <a:pPr marL="0" indent="0">
              <a:buNone/>
            </a:pPr>
            <a:r>
              <a:rPr lang="en-US" sz="2000" dirty="0" smtClean="0">
                <a:solidFill>
                  <a:srgbClr val="00B050"/>
                </a:solidFill>
              </a:rPr>
              <a:t>Remedies</a:t>
            </a:r>
            <a:endParaRPr lang="en-US" sz="2000" dirty="0">
              <a:solidFill>
                <a:srgbClr val="00B050"/>
              </a:solidFill>
            </a:endParaRPr>
          </a:p>
          <a:p>
            <a:r>
              <a:rPr lang="en-US" sz="2000" dirty="0" smtClean="0"/>
              <a:t>Spraying </a:t>
            </a:r>
            <a:r>
              <a:rPr lang="en-US" sz="2000" dirty="0"/>
              <a:t>the surface with </a:t>
            </a:r>
            <a:r>
              <a:rPr lang="en-US" sz="2000" dirty="0">
                <a:solidFill>
                  <a:srgbClr val="FF0000"/>
                </a:solidFill>
              </a:rPr>
              <a:t>high pressure water hose</a:t>
            </a:r>
            <a:r>
              <a:rPr lang="en-US" sz="2000" dirty="0"/>
              <a:t>. </a:t>
            </a:r>
          </a:p>
          <a:p>
            <a:r>
              <a:rPr lang="en-US" sz="2000" dirty="0" smtClean="0"/>
              <a:t>Stirring </a:t>
            </a:r>
            <a:r>
              <a:rPr lang="en-US" sz="2000" dirty="0"/>
              <a:t>or agitating ponding area with </a:t>
            </a:r>
            <a:r>
              <a:rPr lang="en-US" sz="2000" dirty="0">
                <a:solidFill>
                  <a:srgbClr val="FF0000"/>
                </a:solidFill>
              </a:rPr>
              <a:t>stick, rake, etc</a:t>
            </a:r>
            <a:r>
              <a:rPr lang="en-US" sz="2000" dirty="0"/>
              <a:t>. </a:t>
            </a:r>
          </a:p>
          <a:p>
            <a:r>
              <a:rPr lang="en-US" sz="2000" dirty="0" smtClean="0"/>
              <a:t>Dosing </a:t>
            </a:r>
            <a:r>
              <a:rPr lang="en-US" sz="2000" dirty="0"/>
              <a:t>the filter with </a:t>
            </a:r>
            <a:r>
              <a:rPr lang="en-US" sz="2000" dirty="0">
                <a:solidFill>
                  <a:srgbClr val="FF0000"/>
                </a:solidFill>
              </a:rPr>
              <a:t>chlorine </a:t>
            </a:r>
          </a:p>
          <a:p>
            <a:r>
              <a:rPr lang="en-US" sz="2000" dirty="0">
                <a:solidFill>
                  <a:srgbClr val="FF0000"/>
                </a:solidFill>
              </a:rPr>
              <a:t>Flooding filter </a:t>
            </a:r>
            <a:r>
              <a:rPr lang="en-US" sz="2000" dirty="0"/>
              <a:t>and keeping the media submerged for approximately 24 hours </a:t>
            </a:r>
          </a:p>
          <a:p>
            <a:endParaRPr lang="en-US" sz="2000" dirty="0"/>
          </a:p>
          <a:p>
            <a:pPr>
              <a:buFont typeface="Wingdings" panose="05000000000000000000" pitchFamily="2" charset="2"/>
              <a:buChar char="v"/>
            </a:pPr>
            <a:endParaRPr lang="en-US" sz="2000" dirty="0"/>
          </a:p>
        </p:txBody>
      </p:sp>
    </p:spTree>
    <p:extLst>
      <p:ext uri="{BB962C8B-B14F-4D97-AF65-F5344CB8AC3E}">
        <p14:creationId xmlns:p14="http://schemas.microsoft.com/office/powerpoint/2010/main" val="27414339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1434" y="600501"/>
            <a:ext cx="5977276" cy="6032311"/>
          </a:xfrm>
        </p:spPr>
        <p:txBody>
          <a:bodyPr>
            <a:noAutofit/>
          </a:bodyPr>
          <a:lstStyle/>
          <a:p>
            <a:r>
              <a:rPr lang="en-US" sz="2000" b="1" dirty="0" smtClean="0"/>
              <a:t>Odors</a:t>
            </a:r>
            <a:r>
              <a:rPr lang="en-US" sz="2000" dirty="0"/>
              <a:t>. </a:t>
            </a:r>
            <a:endParaRPr lang="en-US" sz="2000" dirty="0" smtClean="0"/>
          </a:p>
          <a:p>
            <a:pPr marL="0" indent="0">
              <a:buNone/>
            </a:pPr>
            <a:r>
              <a:rPr lang="en-US" sz="2000" dirty="0" smtClean="0">
                <a:solidFill>
                  <a:srgbClr val="00B050"/>
                </a:solidFill>
              </a:rPr>
              <a:t>Cause</a:t>
            </a:r>
            <a:endParaRPr lang="en-US" sz="2000" dirty="0">
              <a:solidFill>
                <a:srgbClr val="00B050"/>
              </a:solidFill>
            </a:endParaRPr>
          </a:p>
          <a:p>
            <a:r>
              <a:rPr lang="en-US" sz="2000" dirty="0">
                <a:solidFill>
                  <a:srgbClr val="00B0F0"/>
                </a:solidFill>
              </a:rPr>
              <a:t>anaerobic conditions </a:t>
            </a:r>
            <a:endParaRPr lang="en-US" sz="2000" dirty="0" smtClean="0">
              <a:solidFill>
                <a:srgbClr val="00B0F0"/>
              </a:solidFill>
            </a:endParaRPr>
          </a:p>
          <a:p>
            <a:pPr marL="0" indent="0">
              <a:lnSpc>
                <a:spcPct val="150000"/>
              </a:lnSpc>
              <a:buNone/>
            </a:pPr>
            <a:r>
              <a:rPr lang="en-US" sz="2000" dirty="0" smtClean="0">
                <a:solidFill>
                  <a:srgbClr val="00B050"/>
                </a:solidFill>
              </a:rPr>
              <a:t>Remedies</a:t>
            </a:r>
            <a:endParaRPr lang="en-US" sz="2000" dirty="0">
              <a:solidFill>
                <a:srgbClr val="00B050"/>
              </a:solidFill>
            </a:endParaRPr>
          </a:p>
          <a:p>
            <a:r>
              <a:rPr lang="en-US" sz="2000" dirty="0" smtClean="0"/>
              <a:t>maintain </a:t>
            </a:r>
            <a:r>
              <a:rPr lang="en-US" sz="2000" dirty="0">
                <a:solidFill>
                  <a:srgbClr val="FF0000"/>
                </a:solidFill>
              </a:rPr>
              <a:t>aerobic condition </a:t>
            </a:r>
          </a:p>
          <a:p>
            <a:r>
              <a:rPr lang="en-US" sz="2000" dirty="0"/>
              <a:t>Check the </a:t>
            </a:r>
            <a:r>
              <a:rPr lang="en-US" sz="2000" dirty="0">
                <a:solidFill>
                  <a:srgbClr val="FF0000"/>
                </a:solidFill>
              </a:rPr>
              <a:t>ventilatio</a:t>
            </a:r>
            <a:r>
              <a:rPr lang="en-US" sz="2000" dirty="0"/>
              <a:t>n </a:t>
            </a:r>
            <a:endParaRPr lang="en-US" sz="2000" dirty="0" smtClean="0"/>
          </a:p>
          <a:p>
            <a:r>
              <a:rPr lang="en-US" sz="2000" dirty="0" smtClean="0"/>
              <a:t>Check </a:t>
            </a:r>
            <a:r>
              <a:rPr lang="en-US" sz="2000" dirty="0"/>
              <a:t>the </a:t>
            </a:r>
            <a:r>
              <a:rPr lang="en-US" sz="2000" dirty="0" smtClean="0"/>
              <a:t>UGD  </a:t>
            </a:r>
            <a:r>
              <a:rPr lang="en-US" sz="2000" dirty="0">
                <a:solidFill>
                  <a:srgbClr val="FF0000"/>
                </a:solidFill>
              </a:rPr>
              <a:t>clogging and stoppages</a:t>
            </a:r>
          </a:p>
          <a:p>
            <a:r>
              <a:rPr lang="en-US" sz="2000" dirty="0"/>
              <a:t>Increase </a:t>
            </a:r>
            <a:r>
              <a:rPr lang="en-US" sz="2000" dirty="0" smtClean="0">
                <a:solidFill>
                  <a:srgbClr val="FF0000"/>
                </a:solidFill>
              </a:rPr>
              <a:t>R; </a:t>
            </a:r>
            <a:endParaRPr lang="en-US" sz="2000" dirty="0">
              <a:solidFill>
                <a:srgbClr val="FF0000"/>
              </a:solidFill>
            </a:endParaRPr>
          </a:p>
          <a:p>
            <a:r>
              <a:rPr lang="en-US" sz="2000" dirty="0" smtClean="0">
                <a:solidFill>
                  <a:srgbClr val="FF0000"/>
                </a:solidFill>
              </a:rPr>
              <a:t>odor-masking</a:t>
            </a:r>
            <a:r>
              <a:rPr lang="en-US" sz="2000" dirty="0" smtClean="0"/>
              <a:t> </a:t>
            </a:r>
            <a:r>
              <a:rPr lang="en-US" sz="2000" dirty="0"/>
              <a:t>agents</a:t>
            </a:r>
          </a:p>
          <a:p>
            <a:r>
              <a:rPr lang="en-US" sz="2000" dirty="0">
                <a:solidFill>
                  <a:srgbClr val="FF0000"/>
                </a:solidFill>
              </a:rPr>
              <a:t>Pre-chlorination a</a:t>
            </a:r>
            <a:r>
              <a:rPr lang="en-US" sz="2000" dirty="0"/>
              <a:t>t primary </a:t>
            </a:r>
            <a:r>
              <a:rPr lang="en-US" sz="2000" dirty="0" smtClean="0"/>
              <a:t>tank</a:t>
            </a:r>
            <a:endParaRPr lang="en-US" sz="2000" dirty="0"/>
          </a:p>
        </p:txBody>
      </p:sp>
      <p:sp>
        <p:nvSpPr>
          <p:cNvPr id="4" name="Content Placeholder 2"/>
          <p:cNvSpPr txBox="1">
            <a:spLocks/>
          </p:cNvSpPr>
          <p:nvPr/>
        </p:nvSpPr>
        <p:spPr>
          <a:xfrm>
            <a:off x="203199" y="357189"/>
            <a:ext cx="4969301" cy="582771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r>
              <a:rPr lang="en-US" sz="2200" b="1" dirty="0"/>
              <a:t>Filter Flies </a:t>
            </a:r>
            <a:endParaRPr lang="en-US" sz="2200" b="1" dirty="0" smtClean="0"/>
          </a:p>
          <a:p>
            <a:pPr marL="0" indent="0">
              <a:lnSpc>
                <a:spcPct val="150000"/>
              </a:lnSpc>
              <a:buNone/>
            </a:pPr>
            <a:r>
              <a:rPr lang="en-US" sz="2200" dirty="0" smtClean="0">
                <a:solidFill>
                  <a:srgbClr val="00B050"/>
                </a:solidFill>
              </a:rPr>
              <a:t>Cause</a:t>
            </a:r>
          </a:p>
          <a:p>
            <a:pPr>
              <a:lnSpc>
                <a:spcPct val="150000"/>
              </a:lnSpc>
            </a:pPr>
            <a:r>
              <a:rPr lang="en-US" sz="2200" dirty="0">
                <a:solidFill>
                  <a:srgbClr val="00B0F0"/>
                </a:solidFill>
              </a:rPr>
              <a:t>tiny, gnat-size flies </a:t>
            </a:r>
            <a:r>
              <a:rPr lang="en-US" sz="2200" dirty="0"/>
              <a:t>are called psychoda</a:t>
            </a:r>
            <a:r>
              <a:rPr lang="en-US" sz="2200" dirty="0" smtClean="0"/>
              <a:t>.</a:t>
            </a:r>
          </a:p>
          <a:p>
            <a:pPr marL="0" indent="0">
              <a:lnSpc>
                <a:spcPct val="150000"/>
              </a:lnSpc>
              <a:buNone/>
            </a:pPr>
            <a:r>
              <a:rPr lang="en-US" sz="2200" dirty="0">
                <a:solidFill>
                  <a:srgbClr val="00B050"/>
                </a:solidFill>
              </a:rPr>
              <a:t>Remedies</a:t>
            </a:r>
          </a:p>
          <a:p>
            <a:pPr>
              <a:lnSpc>
                <a:spcPct val="150000"/>
              </a:lnSpc>
            </a:pPr>
            <a:r>
              <a:rPr lang="en-US" sz="2200" dirty="0" smtClean="0"/>
              <a:t>Increasing </a:t>
            </a:r>
            <a:r>
              <a:rPr lang="en-US" sz="2200" dirty="0" smtClean="0">
                <a:solidFill>
                  <a:srgbClr val="FF0000"/>
                </a:solidFill>
              </a:rPr>
              <a:t>recirculation</a:t>
            </a:r>
          </a:p>
          <a:p>
            <a:pPr>
              <a:lnSpc>
                <a:spcPct val="150000"/>
              </a:lnSpc>
            </a:pPr>
            <a:r>
              <a:rPr lang="en-US" sz="2200" dirty="0">
                <a:solidFill>
                  <a:srgbClr val="FF0000"/>
                </a:solidFill>
              </a:rPr>
              <a:t>Flushing the side walls </a:t>
            </a:r>
            <a:r>
              <a:rPr lang="en-US" sz="2200" dirty="0"/>
              <a:t>of the filter by opening the flap valve </a:t>
            </a:r>
            <a:endParaRPr lang="en-US" sz="2200" dirty="0" smtClean="0"/>
          </a:p>
          <a:p>
            <a:pPr>
              <a:lnSpc>
                <a:spcPct val="150000"/>
              </a:lnSpc>
            </a:pPr>
            <a:r>
              <a:rPr lang="en-US" sz="2200" dirty="0">
                <a:solidFill>
                  <a:srgbClr val="FF0000"/>
                </a:solidFill>
              </a:rPr>
              <a:t>Flooding</a:t>
            </a:r>
            <a:r>
              <a:rPr lang="en-US" sz="2200" dirty="0"/>
              <a:t> the filter intermittently </a:t>
            </a:r>
            <a:endParaRPr lang="en-US" sz="2200" dirty="0" smtClean="0"/>
          </a:p>
          <a:p>
            <a:pPr>
              <a:lnSpc>
                <a:spcPct val="150000"/>
              </a:lnSpc>
            </a:pPr>
            <a:r>
              <a:rPr lang="en-US" sz="2200" dirty="0"/>
              <a:t>addition of </a:t>
            </a:r>
            <a:r>
              <a:rPr lang="en-US" sz="2200" dirty="0" smtClean="0"/>
              <a:t>Cl, - toxic </a:t>
            </a:r>
            <a:r>
              <a:rPr lang="en-US" sz="2200" dirty="0"/>
              <a:t>to the </a:t>
            </a:r>
            <a:r>
              <a:rPr lang="en-US" sz="2200" dirty="0">
                <a:solidFill>
                  <a:srgbClr val="FF0000"/>
                </a:solidFill>
              </a:rPr>
              <a:t>flies and larvae</a:t>
            </a:r>
            <a:r>
              <a:rPr lang="en-US" sz="2200" dirty="0" smtClean="0"/>
              <a:t>.</a:t>
            </a:r>
          </a:p>
          <a:p>
            <a:pPr marL="0" indent="0">
              <a:lnSpc>
                <a:spcPct val="150000"/>
              </a:lnSpc>
              <a:buNone/>
            </a:pPr>
            <a:endParaRPr lang="en-US" sz="2200" dirty="0" smtClean="0"/>
          </a:p>
          <a:p>
            <a:pPr>
              <a:lnSpc>
                <a:spcPct val="150000"/>
              </a:lnSpc>
            </a:pPr>
            <a:endParaRPr lang="en-US" sz="2200" dirty="0"/>
          </a:p>
        </p:txBody>
      </p:sp>
    </p:spTree>
    <p:extLst>
      <p:ext uri="{BB962C8B-B14F-4D97-AF65-F5344CB8AC3E}">
        <p14:creationId xmlns:p14="http://schemas.microsoft.com/office/powerpoint/2010/main" val="36848632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634" y="292100"/>
            <a:ext cx="8596668" cy="1320800"/>
          </a:xfrm>
        </p:spPr>
        <p:txBody>
          <a:bodyPr>
            <a:normAutofit/>
          </a:bodyPr>
          <a:lstStyle/>
          <a:p>
            <a:r>
              <a:rPr lang="en-US" dirty="0"/>
              <a:t>Conventional filters are modified </a:t>
            </a:r>
            <a:r>
              <a:rPr lang="en-US" dirty="0" smtClean="0"/>
              <a:t>high </a:t>
            </a:r>
            <a:r>
              <a:rPr lang="en-US" dirty="0"/>
              <a:t>rate </a:t>
            </a:r>
            <a:r>
              <a:rPr lang="en-US" dirty="0" smtClean="0"/>
              <a:t>filters</a:t>
            </a:r>
            <a:endParaRPr lang="en-US" dirty="0"/>
          </a:p>
        </p:txBody>
      </p:sp>
      <p:sp>
        <p:nvSpPr>
          <p:cNvPr id="3" name="Content Placeholder 2"/>
          <p:cNvSpPr>
            <a:spLocks noGrp="1"/>
          </p:cNvSpPr>
          <p:nvPr>
            <p:ph idx="1"/>
          </p:nvPr>
        </p:nvSpPr>
        <p:spPr>
          <a:xfrm>
            <a:off x="141668" y="2160589"/>
            <a:ext cx="10488232" cy="4303711"/>
          </a:xfrm>
        </p:spPr>
        <p:txBody>
          <a:bodyPr>
            <a:noAutofit/>
          </a:bodyPr>
          <a:lstStyle/>
          <a:p>
            <a:pPr lvl="1">
              <a:lnSpc>
                <a:spcPct val="150000"/>
              </a:lnSpc>
            </a:pPr>
            <a:r>
              <a:rPr lang="en-US" sz="2400" dirty="0">
                <a:solidFill>
                  <a:srgbClr val="FF0000"/>
                </a:solidFill>
              </a:rPr>
              <a:t>Better quality filtering media </a:t>
            </a:r>
            <a:r>
              <a:rPr lang="en-US" sz="2400" dirty="0"/>
              <a:t>is used, like larger size stone media or plastic media.</a:t>
            </a:r>
          </a:p>
          <a:p>
            <a:pPr lvl="1">
              <a:lnSpc>
                <a:spcPct val="150000"/>
              </a:lnSpc>
            </a:pPr>
            <a:r>
              <a:rPr lang="en-US" sz="2400" dirty="0">
                <a:solidFill>
                  <a:srgbClr val="FF0000"/>
                </a:solidFill>
              </a:rPr>
              <a:t>Depth </a:t>
            </a:r>
            <a:r>
              <a:rPr lang="en-US" sz="2400" dirty="0" smtClean="0">
                <a:solidFill>
                  <a:srgbClr val="FF0000"/>
                </a:solidFill>
              </a:rPr>
              <a:t>of </a:t>
            </a:r>
            <a:r>
              <a:rPr lang="en-US" sz="2400" dirty="0">
                <a:solidFill>
                  <a:srgbClr val="FF0000"/>
                </a:solidFill>
              </a:rPr>
              <a:t>media is limited </a:t>
            </a:r>
            <a:r>
              <a:rPr lang="en-US" sz="2400" dirty="0"/>
              <a:t>to 1.5 to 2m</a:t>
            </a:r>
          </a:p>
          <a:p>
            <a:pPr lvl="1">
              <a:lnSpc>
                <a:spcPct val="150000"/>
              </a:lnSpc>
            </a:pPr>
            <a:r>
              <a:rPr lang="en-US" sz="2400" dirty="0">
                <a:solidFill>
                  <a:srgbClr val="FF0000"/>
                </a:solidFill>
              </a:rPr>
              <a:t>Size of </a:t>
            </a:r>
            <a:r>
              <a:rPr lang="en-US" sz="2400" dirty="0" smtClean="0">
                <a:solidFill>
                  <a:srgbClr val="FF0000"/>
                </a:solidFill>
              </a:rPr>
              <a:t>UGD is </a:t>
            </a:r>
            <a:r>
              <a:rPr lang="en-US" sz="2400" dirty="0">
                <a:solidFill>
                  <a:srgbClr val="FF0000"/>
                </a:solidFill>
              </a:rPr>
              <a:t>increased </a:t>
            </a:r>
            <a:r>
              <a:rPr lang="en-US" sz="2400" dirty="0"/>
              <a:t>and their </a:t>
            </a:r>
            <a:r>
              <a:rPr lang="en-US" sz="2400" dirty="0" smtClean="0">
                <a:solidFill>
                  <a:srgbClr val="FF0000"/>
                </a:solidFill>
              </a:rPr>
              <a:t>slope made </a:t>
            </a:r>
            <a:r>
              <a:rPr lang="en-US" sz="2400" dirty="0">
                <a:solidFill>
                  <a:srgbClr val="FF0000"/>
                </a:solidFill>
              </a:rPr>
              <a:t>steeper </a:t>
            </a:r>
            <a:r>
              <a:rPr lang="en-US" sz="2400" dirty="0"/>
              <a:t>so that the filter effluent can be collected and conveyed quickly.</a:t>
            </a:r>
          </a:p>
          <a:p>
            <a:pPr lvl="1">
              <a:lnSpc>
                <a:spcPct val="150000"/>
              </a:lnSpc>
            </a:pPr>
            <a:r>
              <a:rPr lang="en-US" sz="2400" dirty="0">
                <a:solidFill>
                  <a:srgbClr val="FF0000"/>
                </a:solidFill>
              </a:rPr>
              <a:t>Speed of rotating arm is increased.</a:t>
            </a:r>
          </a:p>
          <a:p>
            <a:pPr lvl="1">
              <a:lnSpc>
                <a:spcPct val="150000"/>
              </a:lnSpc>
            </a:pPr>
            <a:r>
              <a:rPr lang="en-US" sz="2400" dirty="0">
                <a:solidFill>
                  <a:srgbClr val="FF0000"/>
                </a:solidFill>
              </a:rPr>
              <a:t>Size of </a:t>
            </a:r>
            <a:r>
              <a:rPr lang="en-US" sz="2400" dirty="0" smtClean="0">
                <a:solidFill>
                  <a:srgbClr val="FF0000"/>
                </a:solidFill>
              </a:rPr>
              <a:t>SST </a:t>
            </a:r>
            <a:r>
              <a:rPr lang="en-US" sz="2400" dirty="0">
                <a:solidFill>
                  <a:srgbClr val="FF0000"/>
                </a:solidFill>
              </a:rPr>
              <a:t>increased</a:t>
            </a:r>
            <a:r>
              <a:rPr lang="en-US" sz="2400" dirty="0"/>
              <a:t>.</a:t>
            </a:r>
          </a:p>
          <a:p>
            <a:pPr>
              <a:lnSpc>
                <a:spcPct val="150000"/>
              </a:lnSpc>
            </a:pPr>
            <a:endParaRPr lang="en-US" sz="2400" dirty="0"/>
          </a:p>
        </p:txBody>
      </p:sp>
    </p:spTree>
    <p:extLst>
      <p:ext uri="{BB962C8B-B14F-4D97-AF65-F5344CB8AC3E}">
        <p14:creationId xmlns:p14="http://schemas.microsoft.com/office/powerpoint/2010/main" val="36013256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Picture 16" descr="Image result for Single stage trickling fil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960437"/>
            <a:ext cx="6169025" cy="3248026"/>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Image result for two stage trickling fil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1" y="114300"/>
            <a:ext cx="4311650" cy="6479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2869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031" b="2124"/>
          <a:stretch/>
        </p:blipFill>
        <p:spPr>
          <a:xfrm>
            <a:off x="1323834" y="0"/>
            <a:ext cx="9154448" cy="6831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90359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5086" y="336645"/>
            <a:ext cx="6339733" cy="1320800"/>
          </a:xfrm>
        </p:spPr>
        <p:txBody>
          <a:bodyPr/>
          <a:lstStyle/>
          <a:p>
            <a:r>
              <a:rPr lang="en-US" dirty="0"/>
              <a:t>Activated Sludge </a:t>
            </a:r>
            <a:r>
              <a:rPr lang="en-US" dirty="0" smtClean="0"/>
              <a:t>Process</a:t>
            </a:r>
            <a:endParaRPr lang="en-US" dirty="0"/>
          </a:p>
        </p:txBody>
      </p:sp>
      <p:sp>
        <p:nvSpPr>
          <p:cNvPr id="3" name="Content Placeholder 2"/>
          <p:cNvSpPr>
            <a:spLocks noGrp="1"/>
          </p:cNvSpPr>
          <p:nvPr>
            <p:ph idx="1"/>
          </p:nvPr>
        </p:nvSpPr>
        <p:spPr>
          <a:xfrm>
            <a:off x="349788" y="864052"/>
            <a:ext cx="10527478" cy="5993948"/>
          </a:xfrm>
        </p:spPr>
        <p:txBody>
          <a:bodyPr>
            <a:noAutofit/>
          </a:bodyPr>
          <a:lstStyle/>
          <a:p>
            <a:pPr algn="just">
              <a:lnSpc>
                <a:spcPct val="150000"/>
              </a:lnSpc>
            </a:pPr>
            <a:r>
              <a:rPr lang="en-US" sz="2400" dirty="0"/>
              <a:t>In the activated sludge process, </a:t>
            </a:r>
            <a:r>
              <a:rPr lang="en-US" sz="2400" dirty="0">
                <a:solidFill>
                  <a:schemeClr val="accent3">
                    <a:lumMod val="75000"/>
                  </a:schemeClr>
                </a:solidFill>
              </a:rPr>
              <a:t>the </a:t>
            </a:r>
            <a:r>
              <a:rPr lang="en-US" sz="2400" dirty="0" smtClean="0">
                <a:solidFill>
                  <a:schemeClr val="accent3">
                    <a:lumMod val="75000"/>
                  </a:schemeClr>
                </a:solidFill>
              </a:rPr>
              <a:t>dispersed-growth reactor </a:t>
            </a:r>
            <a:r>
              <a:rPr lang="en-US" sz="2400" dirty="0"/>
              <a:t>is an </a:t>
            </a:r>
            <a:r>
              <a:rPr lang="en-US" sz="2400" dirty="0">
                <a:solidFill>
                  <a:schemeClr val="accent3">
                    <a:lumMod val="75000"/>
                  </a:schemeClr>
                </a:solidFill>
              </a:rPr>
              <a:t>aeration tank </a:t>
            </a:r>
            <a:r>
              <a:rPr lang="en-US" sz="2400" dirty="0"/>
              <a:t>or </a:t>
            </a:r>
            <a:r>
              <a:rPr lang="en-US" sz="2400" dirty="0">
                <a:solidFill>
                  <a:srgbClr val="0070C0"/>
                </a:solidFill>
              </a:rPr>
              <a:t>basin containing a </a:t>
            </a:r>
            <a:r>
              <a:rPr lang="en-US" sz="2400" dirty="0" smtClean="0">
                <a:solidFill>
                  <a:srgbClr val="0070C0"/>
                </a:solidFill>
              </a:rPr>
              <a:t>suspension of </a:t>
            </a:r>
            <a:r>
              <a:rPr lang="en-US" sz="2400" dirty="0">
                <a:solidFill>
                  <a:srgbClr val="0070C0"/>
                </a:solidFill>
              </a:rPr>
              <a:t>the wastewater and microorganisms, the mixed </a:t>
            </a:r>
            <a:r>
              <a:rPr lang="en-US" sz="2400" dirty="0" smtClean="0">
                <a:solidFill>
                  <a:srgbClr val="0070C0"/>
                </a:solidFill>
              </a:rPr>
              <a:t>liquor </a:t>
            </a:r>
          </a:p>
          <a:p>
            <a:pPr algn="just">
              <a:lnSpc>
                <a:spcPct val="150000"/>
              </a:lnSpc>
            </a:pPr>
            <a:r>
              <a:rPr lang="en-US" sz="2400" dirty="0" smtClean="0"/>
              <a:t>The </a:t>
            </a:r>
            <a:r>
              <a:rPr lang="en-US" sz="2400" dirty="0"/>
              <a:t>contents of the aeration tank are mixed vigorously </a:t>
            </a:r>
            <a:r>
              <a:rPr lang="en-US" sz="2400" dirty="0" smtClean="0"/>
              <a:t>by </a:t>
            </a:r>
            <a:r>
              <a:rPr lang="en-US" sz="2400" dirty="0" smtClean="0">
                <a:solidFill>
                  <a:srgbClr val="0070C0"/>
                </a:solidFill>
              </a:rPr>
              <a:t>aeration </a:t>
            </a:r>
            <a:r>
              <a:rPr lang="en-US" sz="2400" dirty="0">
                <a:solidFill>
                  <a:srgbClr val="0070C0"/>
                </a:solidFill>
              </a:rPr>
              <a:t>devices </a:t>
            </a:r>
            <a:r>
              <a:rPr lang="en-US" sz="2400" dirty="0"/>
              <a:t>which </a:t>
            </a:r>
            <a:r>
              <a:rPr lang="en-US" sz="2400" dirty="0">
                <a:solidFill>
                  <a:srgbClr val="0070C0"/>
                </a:solidFill>
              </a:rPr>
              <a:t>also supply oxygen </a:t>
            </a:r>
            <a:r>
              <a:rPr lang="en-US" sz="2400" dirty="0"/>
              <a:t>to the </a:t>
            </a:r>
            <a:r>
              <a:rPr lang="en-US" sz="2400" dirty="0" smtClean="0"/>
              <a:t>biological suspension </a:t>
            </a:r>
            <a:endParaRPr lang="en-US" sz="2400" dirty="0"/>
          </a:p>
          <a:p>
            <a:pPr algn="just">
              <a:lnSpc>
                <a:spcPct val="150000"/>
              </a:lnSpc>
            </a:pPr>
            <a:r>
              <a:rPr lang="en-US" sz="2400" dirty="0" smtClean="0"/>
              <a:t>Aeration devices </a:t>
            </a:r>
            <a:r>
              <a:rPr lang="en-US" sz="2400" dirty="0"/>
              <a:t>commonly used include </a:t>
            </a:r>
            <a:r>
              <a:rPr lang="en-US" sz="2400" dirty="0" smtClean="0">
                <a:solidFill>
                  <a:srgbClr val="00B050"/>
                </a:solidFill>
              </a:rPr>
              <a:t>submerged diffusers </a:t>
            </a:r>
            <a:r>
              <a:rPr lang="en-US" sz="2400" dirty="0"/>
              <a:t>that release compressed air and </a:t>
            </a:r>
            <a:r>
              <a:rPr lang="en-US" sz="2400" dirty="0" smtClean="0">
                <a:solidFill>
                  <a:srgbClr val="00B050"/>
                </a:solidFill>
              </a:rPr>
              <a:t>mechanical surface </a:t>
            </a:r>
            <a:r>
              <a:rPr lang="en-US" sz="2400" dirty="0">
                <a:solidFill>
                  <a:srgbClr val="00B050"/>
                </a:solidFill>
              </a:rPr>
              <a:t>aerators </a:t>
            </a:r>
            <a:r>
              <a:rPr lang="en-US" sz="2400" dirty="0"/>
              <a:t>that introduce air by </a:t>
            </a:r>
            <a:r>
              <a:rPr lang="en-US" sz="2400" dirty="0" smtClean="0"/>
              <a:t> agitating </a:t>
            </a:r>
            <a:r>
              <a:rPr lang="en-US" sz="2400" dirty="0"/>
              <a:t>the </a:t>
            </a:r>
            <a:r>
              <a:rPr lang="en-US" sz="2400" dirty="0" smtClean="0"/>
              <a:t>liquid surface</a:t>
            </a:r>
            <a:endParaRPr lang="en-US" sz="2400" dirty="0"/>
          </a:p>
          <a:p>
            <a:pPr algn="just">
              <a:lnSpc>
                <a:spcPct val="150000"/>
              </a:lnSpc>
            </a:pPr>
            <a:r>
              <a:rPr lang="en-US" sz="2400" dirty="0" smtClean="0"/>
              <a:t>HRT </a:t>
            </a:r>
            <a:r>
              <a:rPr lang="en-US" sz="2400" dirty="0"/>
              <a:t>in the aeration tanks </a:t>
            </a:r>
            <a:r>
              <a:rPr lang="en-US" sz="2400" dirty="0" smtClean="0"/>
              <a:t>- </a:t>
            </a:r>
            <a:r>
              <a:rPr lang="en-US" sz="2400" dirty="0" smtClean="0">
                <a:solidFill>
                  <a:schemeClr val="accent2"/>
                </a:solidFill>
              </a:rPr>
              <a:t>3 </a:t>
            </a:r>
            <a:r>
              <a:rPr lang="en-US" sz="2400" dirty="0">
                <a:solidFill>
                  <a:schemeClr val="accent2"/>
                </a:solidFill>
              </a:rPr>
              <a:t>to 8 hours </a:t>
            </a:r>
            <a:r>
              <a:rPr lang="en-US" sz="2400" dirty="0"/>
              <a:t>but can be higher with high BOD</a:t>
            </a:r>
            <a:r>
              <a:rPr lang="en-US" sz="2400" baseline="-25000" dirty="0"/>
              <a:t>5</a:t>
            </a:r>
          </a:p>
        </p:txBody>
      </p:sp>
    </p:spTree>
    <p:extLst>
      <p:ext uri="{BB962C8B-B14F-4D97-AF65-F5344CB8AC3E}">
        <p14:creationId xmlns:p14="http://schemas.microsoft.com/office/powerpoint/2010/main" val="12705647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845" y="418531"/>
            <a:ext cx="8596668" cy="1320800"/>
          </a:xfrm>
        </p:spPr>
        <p:txBody>
          <a:bodyPr/>
          <a:lstStyle/>
          <a:p>
            <a:r>
              <a:rPr lang="en-US" dirty="0"/>
              <a:t>Activated Sludge</a:t>
            </a:r>
          </a:p>
        </p:txBody>
      </p:sp>
      <p:sp>
        <p:nvSpPr>
          <p:cNvPr id="3" name="Content Placeholder 2"/>
          <p:cNvSpPr>
            <a:spLocks noGrp="1"/>
          </p:cNvSpPr>
          <p:nvPr>
            <p:ph idx="1"/>
          </p:nvPr>
        </p:nvSpPr>
        <p:spPr>
          <a:xfrm>
            <a:off x="486265" y="1382666"/>
            <a:ext cx="9722260" cy="4335745"/>
          </a:xfrm>
        </p:spPr>
        <p:txBody>
          <a:bodyPr>
            <a:noAutofit/>
          </a:bodyPr>
          <a:lstStyle/>
          <a:p>
            <a:pPr algn="just">
              <a:lnSpc>
                <a:spcPct val="150000"/>
              </a:lnSpc>
            </a:pPr>
            <a:r>
              <a:rPr lang="en-US" sz="2400" dirty="0"/>
              <a:t>Following the aeration step, the </a:t>
            </a:r>
            <a:r>
              <a:rPr lang="en-US" sz="2400" dirty="0">
                <a:solidFill>
                  <a:schemeClr val="accent2"/>
                </a:solidFill>
              </a:rPr>
              <a:t>microorganisms </a:t>
            </a:r>
            <a:r>
              <a:rPr lang="en-US" sz="2400" dirty="0" smtClean="0">
                <a:solidFill>
                  <a:schemeClr val="accent2"/>
                </a:solidFill>
              </a:rPr>
              <a:t>are separated </a:t>
            </a:r>
            <a:r>
              <a:rPr lang="en-US" sz="2400" dirty="0"/>
              <a:t>from the liquid by sedimentation and </a:t>
            </a:r>
            <a:r>
              <a:rPr lang="en-US" sz="2400" dirty="0" smtClean="0"/>
              <a:t>the clarified </a:t>
            </a:r>
            <a:r>
              <a:rPr lang="en-US" sz="2400" dirty="0"/>
              <a:t>liquid is secondary </a:t>
            </a:r>
            <a:r>
              <a:rPr lang="en-US" sz="2400" dirty="0" smtClean="0"/>
              <a:t>effluent </a:t>
            </a:r>
          </a:p>
          <a:p>
            <a:pPr algn="just">
              <a:lnSpc>
                <a:spcPct val="150000"/>
              </a:lnSpc>
            </a:pPr>
            <a:r>
              <a:rPr lang="en-US" sz="2400" dirty="0" smtClean="0">
                <a:solidFill>
                  <a:schemeClr val="accent2"/>
                </a:solidFill>
              </a:rPr>
              <a:t>A </a:t>
            </a:r>
            <a:r>
              <a:rPr lang="en-US" sz="2400" dirty="0">
                <a:solidFill>
                  <a:schemeClr val="accent2"/>
                </a:solidFill>
              </a:rPr>
              <a:t>portion of the biological sludge is recycled </a:t>
            </a:r>
            <a:r>
              <a:rPr lang="en-US" sz="2400" dirty="0"/>
              <a:t>to </a:t>
            </a:r>
            <a:r>
              <a:rPr lang="en-US" sz="2400" dirty="0" smtClean="0"/>
              <a:t>the aeration </a:t>
            </a:r>
            <a:r>
              <a:rPr lang="en-US" sz="2400" dirty="0"/>
              <a:t>basin to maintain a high mixed-liquor </a:t>
            </a:r>
            <a:r>
              <a:rPr lang="en-US" sz="2400" dirty="0" smtClean="0"/>
              <a:t>suspended solids </a:t>
            </a:r>
            <a:r>
              <a:rPr lang="en-US" sz="2400" dirty="0"/>
              <a:t>(MLSS) level</a:t>
            </a:r>
          </a:p>
          <a:p>
            <a:pPr algn="just">
              <a:lnSpc>
                <a:spcPct val="150000"/>
              </a:lnSpc>
            </a:pPr>
            <a:r>
              <a:rPr lang="en-US" sz="2400" dirty="0" smtClean="0"/>
              <a:t>The </a:t>
            </a:r>
            <a:r>
              <a:rPr lang="en-US" sz="2400" dirty="0">
                <a:solidFill>
                  <a:schemeClr val="accent2"/>
                </a:solidFill>
              </a:rPr>
              <a:t>remainder is removed </a:t>
            </a:r>
            <a:r>
              <a:rPr lang="en-US" sz="2400" dirty="0"/>
              <a:t>from the process and sent </a:t>
            </a:r>
            <a:r>
              <a:rPr lang="en-US" sz="2400" dirty="0" smtClean="0"/>
              <a:t>to sludge </a:t>
            </a:r>
            <a:r>
              <a:rPr lang="en-US" sz="2400" dirty="0"/>
              <a:t>processing to maintain a relatively </a:t>
            </a:r>
            <a:r>
              <a:rPr lang="en-US" sz="2400" dirty="0" smtClean="0"/>
              <a:t>constant concentration </a:t>
            </a:r>
            <a:r>
              <a:rPr lang="en-US" sz="2400" dirty="0"/>
              <a:t>of microorganisms in the system</a:t>
            </a:r>
          </a:p>
        </p:txBody>
      </p:sp>
    </p:spTree>
    <p:extLst>
      <p:ext uri="{BB962C8B-B14F-4D97-AF65-F5344CB8AC3E}">
        <p14:creationId xmlns:p14="http://schemas.microsoft.com/office/powerpoint/2010/main" val="33078554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122" name="Picture 2" descr="Image result for activated sludge pro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474924"/>
            <a:ext cx="11463076" cy="573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7011744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3082" y="245660"/>
            <a:ext cx="10686196" cy="6195806"/>
          </a:xfrm>
          <a:prstGeom prst="rect">
            <a:avLst/>
          </a:prstGeom>
        </p:spPr>
      </p:pic>
    </p:spTree>
    <p:extLst>
      <p:ext uri="{BB962C8B-B14F-4D97-AF65-F5344CB8AC3E}">
        <p14:creationId xmlns:p14="http://schemas.microsoft.com/office/powerpoint/2010/main" val="1206232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1079237" cy="1320800"/>
          </a:xfrm>
        </p:spPr>
        <p:txBody>
          <a:bodyPr/>
          <a:lstStyle/>
          <a:p>
            <a:r>
              <a:rPr lang="en-US" dirty="0" smtClean="0"/>
              <a:t>Types of Manhole</a:t>
            </a:r>
            <a:endParaRPr lang="en-US" dirty="0"/>
          </a:p>
        </p:txBody>
      </p:sp>
      <p:sp>
        <p:nvSpPr>
          <p:cNvPr id="3" name="Content Placeholder 2"/>
          <p:cNvSpPr>
            <a:spLocks noGrp="1"/>
          </p:cNvSpPr>
          <p:nvPr>
            <p:ph sz="half" idx="1"/>
          </p:nvPr>
        </p:nvSpPr>
        <p:spPr>
          <a:xfrm>
            <a:off x="328991" y="2187578"/>
            <a:ext cx="2820609" cy="3688668"/>
          </a:xfrm>
        </p:spPr>
        <p:txBody>
          <a:bodyPr>
            <a:normAutofit/>
          </a:bodyPr>
          <a:lstStyle/>
          <a:p>
            <a:pPr marL="0" lvl="1" indent="0">
              <a:buNone/>
            </a:pPr>
            <a:r>
              <a:rPr lang="en-US" sz="2400" dirty="0"/>
              <a:t>Shallow Manhole </a:t>
            </a:r>
            <a:endParaRPr lang="en-US" sz="2400" dirty="0" smtClean="0"/>
          </a:p>
          <a:p>
            <a:pPr marL="342900" lvl="1" indent="-342900"/>
            <a:r>
              <a:rPr lang="en-US" sz="2400" dirty="0" smtClean="0"/>
              <a:t>At </a:t>
            </a:r>
            <a:r>
              <a:rPr lang="en-US" sz="2400" dirty="0" smtClean="0">
                <a:solidFill>
                  <a:srgbClr val="00B050"/>
                </a:solidFill>
              </a:rPr>
              <a:t>Start of branch </a:t>
            </a:r>
            <a:r>
              <a:rPr lang="en-US" sz="2400" dirty="0" smtClean="0"/>
              <a:t>sewer</a:t>
            </a:r>
          </a:p>
          <a:p>
            <a:pPr marL="342900" lvl="1" indent="-342900"/>
            <a:r>
              <a:rPr lang="en-US" sz="2400" dirty="0" smtClean="0">
                <a:solidFill>
                  <a:srgbClr val="FF0000"/>
                </a:solidFill>
              </a:rPr>
              <a:t>Inspection Chamber</a:t>
            </a:r>
          </a:p>
          <a:p>
            <a:pPr marL="342900" lvl="1" indent="-342900"/>
            <a:endParaRPr lang="en-US" sz="2400" dirty="0" smtClean="0"/>
          </a:p>
          <a:p>
            <a:pPr marL="342900" lvl="1" indent="-342900"/>
            <a:endParaRPr lang="en-US" sz="2400" dirty="0"/>
          </a:p>
          <a:p>
            <a:endParaRPr lang="en-US" sz="1600" dirty="0"/>
          </a:p>
        </p:txBody>
      </p:sp>
      <p:sp>
        <p:nvSpPr>
          <p:cNvPr id="4" name="Content Placeholder 3"/>
          <p:cNvSpPr>
            <a:spLocks noGrp="1"/>
          </p:cNvSpPr>
          <p:nvPr>
            <p:ph sz="half" idx="2"/>
          </p:nvPr>
        </p:nvSpPr>
        <p:spPr>
          <a:xfrm>
            <a:off x="3715657" y="2160589"/>
            <a:ext cx="3875314" cy="3880773"/>
          </a:xfrm>
        </p:spPr>
        <p:txBody>
          <a:bodyPr>
            <a:normAutofit/>
          </a:bodyPr>
          <a:lstStyle/>
          <a:p>
            <a:pPr marL="0" indent="0">
              <a:buNone/>
            </a:pPr>
            <a:r>
              <a:rPr lang="en-US" sz="2400" dirty="0"/>
              <a:t>Normal </a:t>
            </a:r>
            <a:r>
              <a:rPr lang="en-US" sz="2400" dirty="0" smtClean="0"/>
              <a:t>Manhole</a:t>
            </a:r>
          </a:p>
          <a:p>
            <a:r>
              <a:rPr lang="en-US" sz="2400" dirty="0" smtClean="0"/>
              <a:t>Rectangular/Square</a:t>
            </a:r>
          </a:p>
          <a:p>
            <a:r>
              <a:rPr lang="en-US" sz="2400" dirty="0"/>
              <a:t>0.8m X </a:t>
            </a:r>
            <a:r>
              <a:rPr lang="en-US" sz="2400" dirty="0" smtClean="0"/>
              <a:t>1.2 m/1m X 1m</a:t>
            </a:r>
          </a:p>
          <a:p>
            <a:r>
              <a:rPr lang="en-US" sz="2400" dirty="0" smtClean="0"/>
              <a:t>Section not changed with depth</a:t>
            </a:r>
          </a:p>
          <a:p>
            <a:r>
              <a:rPr lang="en-US" sz="2400" dirty="0" smtClean="0"/>
              <a:t>Heavy cover at the top</a:t>
            </a:r>
            <a:endParaRPr lang="en-US" sz="2400" dirty="0"/>
          </a:p>
        </p:txBody>
      </p:sp>
      <p:sp>
        <p:nvSpPr>
          <p:cNvPr id="5" name="Content Placeholder 2"/>
          <p:cNvSpPr txBox="1">
            <a:spLocks/>
          </p:cNvSpPr>
          <p:nvPr/>
        </p:nvSpPr>
        <p:spPr>
          <a:xfrm>
            <a:off x="7968342" y="2256641"/>
            <a:ext cx="3788228" cy="368866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1" indent="0">
              <a:buNone/>
            </a:pPr>
            <a:r>
              <a:rPr lang="en-US" sz="2400" dirty="0"/>
              <a:t>Deep </a:t>
            </a:r>
            <a:r>
              <a:rPr lang="en-US" sz="2400" dirty="0" smtClean="0"/>
              <a:t>Manhole</a:t>
            </a:r>
          </a:p>
          <a:p>
            <a:pPr marL="342900" lvl="1" indent="-342900"/>
            <a:r>
              <a:rPr lang="en-US" sz="2400" dirty="0" smtClean="0"/>
              <a:t>Larger at bottom</a:t>
            </a:r>
          </a:p>
          <a:p>
            <a:pPr marL="342900" lvl="1" indent="-342900"/>
            <a:r>
              <a:rPr lang="en-US" sz="2400" dirty="0" smtClean="0"/>
              <a:t>Reduced at top </a:t>
            </a:r>
          </a:p>
          <a:p>
            <a:pPr marL="342900" lvl="1" indent="-342900"/>
            <a:r>
              <a:rPr lang="en-US" sz="2400" dirty="0" smtClean="0"/>
              <a:t>By providing offset</a:t>
            </a:r>
          </a:p>
          <a:p>
            <a:pPr marL="342900" lvl="1" indent="-342900"/>
            <a:r>
              <a:rPr lang="en-US" sz="2400" dirty="0" smtClean="0"/>
              <a:t>Steps to access</a:t>
            </a:r>
          </a:p>
          <a:p>
            <a:pPr marL="342900" lvl="1" indent="-342900"/>
            <a:r>
              <a:rPr lang="en-US" sz="2400" dirty="0"/>
              <a:t>Heavy cover at the top</a:t>
            </a:r>
          </a:p>
          <a:p>
            <a:pPr marL="342900" lvl="1" indent="-342900"/>
            <a:endParaRPr lang="en-US" sz="2400" dirty="0" smtClean="0"/>
          </a:p>
          <a:p>
            <a:pPr marL="342900" lvl="1" indent="-342900"/>
            <a:endParaRPr lang="en-US" sz="2400" dirty="0" smtClean="0"/>
          </a:p>
          <a:p>
            <a:endParaRPr lang="en-US" sz="1600" dirty="0"/>
          </a:p>
        </p:txBody>
      </p:sp>
    </p:spTree>
    <p:extLst>
      <p:ext uri="{BB962C8B-B14F-4D97-AF65-F5344CB8AC3E}">
        <p14:creationId xmlns:p14="http://schemas.microsoft.com/office/powerpoint/2010/main" val="25609566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Sequencing batch </a:t>
            </a:r>
            <a:r>
              <a:rPr lang="en-US" dirty="0" smtClean="0"/>
              <a:t>reactor (SBR)</a:t>
            </a:r>
            <a:endParaRPr lang="en-US" dirty="0"/>
          </a:p>
        </p:txBody>
      </p:sp>
      <p:sp>
        <p:nvSpPr>
          <p:cNvPr id="3" name="Content Placeholder 2"/>
          <p:cNvSpPr>
            <a:spLocks noGrp="1"/>
          </p:cNvSpPr>
          <p:nvPr>
            <p:ph idx="1"/>
          </p:nvPr>
        </p:nvSpPr>
        <p:spPr>
          <a:xfrm>
            <a:off x="327547" y="1610436"/>
            <a:ext cx="9526138" cy="4926842"/>
          </a:xfrm>
        </p:spPr>
        <p:txBody>
          <a:bodyPr>
            <a:noAutofit/>
          </a:bodyPr>
          <a:lstStyle/>
          <a:p>
            <a:pPr algn="just">
              <a:lnSpc>
                <a:spcPct val="150000"/>
              </a:lnSpc>
            </a:pPr>
            <a:r>
              <a:rPr lang="en-US" sz="2400" dirty="0"/>
              <a:t>In a </a:t>
            </a:r>
            <a:r>
              <a:rPr lang="en-US" sz="2400" dirty="0">
                <a:solidFill>
                  <a:schemeClr val="accent6">
                    <a:lumMod val="75000"/>
                  </a:schemeClr>
                </a:solidFill>
              </a:rPr>
              <a:t>conventional </a:t>
            </a:r>
            <a:r>
              <a:rPr lang="en-US" sz="2400" dirty="0"/>
              <a:t>activated sludge system, </a:t>
            </a:r>
            <a:r>
              <a:rPr lang="en-US" sz="2400" dirty="0" smtClean="0"/>
              <a:t>unit processes </a:t>
            </a:r>
            <a:r>
              <a:rPr lang="en-US" sz="2400" dirty="0"/>
              <a:t>would be accomplished by using </a:t>
            </a:r>
            <a:r>
              <a:rPr lang="en-US" sz="2400" dirty="0" smtClean="0">
                <a:solidFill>
                  <a:schemeClr val="accent6">
                    <a:lumMod val="75000"/>
                  </a:schemeClr>
                </a:solidFill>
              </a:rPr>
              <a:t>separate tanks</a:t>
            </a:r>
            <a:r>
              <a:rPr lang="en-US" sz="2400" dirty="0"/>
              <a:t>.</a:t>
            </a:r>
          </a:p>
          <a:p>
            <a:pPr algn="just">
              <a:lnSpc>
                <a:spcPct val="150000"/>
              </a:lnSpc>
            </a:pPr>
            <a:r>
              <a:rPr lang="en-US" sz="2400" dirty="0"/>
              <a:t>Sequencing batch reactor is </a:t>
            </a:r>
            <a:r>
              <a:rPr lang="en-US" sz="2400" dirty="0">
                <a:solidFill>
                  <a:schemeClr val="accent6">
                    <a:lumMod val="75000"/>
                  </a:schemeClr>
                </a:solidFill>
              </a:rPr>
              <a:t>a modification </a:t>
            </a:r>
            <a:r>
              <a:rPr lang="en-US" sz="2400" dirty="0" smtClean="0">
                <a:solidFill>
                  <a:schemeClr val="accent6">
                    <a:lumMod val="75000"/>
                  </a:schemeClr>
                </a:solidFill>
              </a:rPr>
              <a:t>of activated </a:t>
            </a:r>
            <a:r>
              <a:rPr lang="en-US" sz="2400" dirty="0">
                <a:solidFill>
                  <a:schemeClr val="accent6">
                    <a:lumMod val="75000"/>
                  </a:schemeClr>
                </a:solidFill>
              </a:rPr>
              <a:t>sludge process </a:t>
            </a:r>
            <a:r>
              <a:rPr lang="en-US" sz="2400" dirty="0"/>
              <a:t>which has </a:t>
            </a:r>
            <a:r>
              <a:rPr lang="en-US" sz="2400" dirty="0" smtClean="0"/>
              <a:t>been successfully </a:t>
            </a:r>
            <a:r>
              <a:rPr lang="en-US" sz="2400" dirty="0"/>
              <a:t>used to treat municipal and </a:t>
            </a:r>
            <a:r>
              <a:rPr lang="en-US" sz="2400" dirty="0" smtClean="0"/>
              <a:t>industrial wastewater</a:t>
            </a:r>
            <a:r>
              <a:rPr lang="en-US" sz="2400" dirty="0"/>
              <a:t>.</a:t>
            </a:r>
          </a:p>
          <a:p>
            <a:pPr algn="just">
              <a:lnSpc>
                <a:spcPct val="150000"/>
              </a:lnSpc>
            </a:pPr>
            <a:r>
              <a:rPr lang="en-US" sz="2400" dirty="0"/>
              <a:t>The difference between the two technologies is </a:t>
            </a:r>
            <a:r>
              <a:rPr lang="en-US" sz="2400" dirty="0" smtClean="0"/>
              <a:t>that the </a:t>
            </a:r>
            <a:r>
              <a:rPr lang="en-US" sz="2400" dirty="0">
                <a:solidFill>
                  <a:schemeClr val="accent1">
                    <a:lumMod val="50000"/>
                  </a:schemeClr>
                </a:solidFill>
              </a:rPr>
              <a:t>SBR performs </a:t>
            </a:r>
            <a:r>
              <a:rPr lang="en-US" sz="2400" dirty="0" smtClean="0">
                <a:solidFill>
                  <a:schemeClr val="accent1">
                    <a:lumMod val="50000"/>
                  </a:schemeClr>
                </a:solidFill>
              </a:rPr>
              <a:t> equalization</a:t>
            </a:r>
            <a:r>
              <a:rPr lang="en-US" sz="2400" dirty="0">
                <a:solidFill>
                  <a:schemeClr val="accent1">
                    <a:lumMod val="50000"/>
                  </a:schemeClr>
                </a:solidFill>
              </a:rPr>
              <a:t>, </a:t>
            </a:r>
            <a:r>
              <a:rPr lang="en-US" sz="2400" dirty="0" smtClean="0">
                <a:solidFill>
                  <a:schemeClr val="accent1">
                    <a:lumMod val="50000"/>
                  </a:schemeClr>
                </a:solidFill>
              </a:rPr>
              <a:t>biological treatment</a:t>
            </a:r>
            <a:r>
              <a:rPr lang="en-US" sz="2400" dirty="0">
                <a:solidFill>
                  <a:schemeClr val="accent1">
                    <a:lumMod val="50000"/>
                  </a:schemeClr>
                </a:solidFill>
              </a:rPr>
              <a:t>, and secondary clarification in a </a:t>
            </a:r>
            <a:r>
              <a:rPr lang="en-US" sz="2400" dirty="0" smtClean="0">
                <a:solidFill>
                  <a:schemeClr val="accent1">
                    <a:lumMod val="50000"/>
                  </a:schemeClr>
                </a:solidFill>
              </a:rPr>
              <a:t>single tank </a:t>
            </a:r>
            <a:r>
              <a:rPr lang="en-US" sz="2400" dirty="0">
                <a:solidFill>
                  <a:schemeClr val="accent1">
                    <a:lumMod val="50000"/>
                  </a:schemeClr>
                </a:solidFill>
              </a:rPr>
              <a:t>using a timed control sequence</a:t>
            </a:r>
            <a:r>
              <a:rPr lang="en-US" sz="2400" dirty="0"/>
              <a:t>.</a:t>
            </a:r>
          </a:p>
        </p:txBody>
      </p:sp>
    </p:spTree>
    <p:extLst>
      <p:ext uri="{BB962C8B-B14F-4D97-AF65-F5344CB8AC3E}">
        <p14:creationId xmlns:p14="http://schemas.microsoft.com/office/powerpoint/2010/main" val="35086296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r>
            <a:br>
              <a:rPr lang="en-US" b="1" dirty="0"/>
            </a:br>
            <a:endParaRPr lang="en-US" dirty="0"/>
          </a:p>
        </p:txBody>
      </p:sp>
      <p:sp>
        <p:nvSpPr>
          <p:cNvPr id="3" name="Content Placeholder 2"/>
          <p:cNvSpPr>
            <a:spLocks noGrp="1"/>
          </p:cNvSpPr>
          <p:nvPr>
            <p:ph idx="1"/>
          </p:nvPr>
        </p:nvSpPr>
        <p:spPr>
          <a:xfrm>
            <a:off x="177421" y="327547"/>
            <a:ext cx="11341289" cy="6237026"/>
          </a:xfrm>
        </p:spPr>
        <p:txBody>
          <a:bodyPr>
            <a:noAutofit/>
          </a:bodyPr>
          <a:lstStyle/>
          <a:p>
            <a:pPr marL="0" indent="0" algn="just">
              <a:lnSpc>
                <a:spcPct val="150000"/>
              </a:lnSpc>
              <a:buNone/>
            </a:pPr>
            <a:r>
              <a:rPr lang="en-US" sz="2400" b="1" dirty="0"/>
              <a:t>Reasons for providing SBR </a:t>
            </a:r>
            <a:endParaRPr lang="en-US" sz="2400" b="1" dirty="0" smtClean="0"/>
          </a:p>
          <a:p>
            <a:pPr algn="just">
              <a:lnSpc>
                <a:spcPct val="150000"/>
              </a:lnSpc>
            </a:pPr>
            <a:r>
              <a:rPr lang="en-US" sz="2400" dirty="0" smtClean="0"/>
              <a:t>where </a:t>
            </a:r>
            <a:r>
              <a:rPr lang="en-US" sz="2400" dirty="0"/>
              <a:t>there is a </a:t>
            </a:r>
            <a:r>
              <a:rPr lang="en-US" sz="2400" dirty="0" smtClean="0">
                <a:solidFill>
                  <a:schemeClr val="accent1">
                    <a:lumMod val="50000"/>
                  </a:schemeClr>
                </a:solidFill>
              </a:rPr>
              <a:t>limited amount </a:t>
            </a:r>
            <a:r>
              <a:rPr lang="en-US" sz="2400" dirty="0">
                <a:solidFill>
                  <a:schemeClr val="accent1">
                    <a:lumMod val="50000"/>
                  </a:schemeClr>
                </a:solidFill>
              </a:rPr>
              <a:t>of space is available</a:t>
            </a:r>
            <a:r>
              <a:rPr lang="en-US" sz="2400" dirty="0"/>
              <a:t>.</a:t>
            </a:r>
          </a:p>
          <a:p>
            <a:pPr algn="just">
              <a:lnSpc>
                <a:spcPct val="150000"/>
              </a:lnSpc>
            </a:pPr>
            <a:r>
              <a:rPr lang="en-US" sz="2400" dirty="0"/>
              <a:t>Older </a:t>
            </a:r>
            <a:r>
              <a:rPr lang="en-US" sz="2400" dirty="0" smtClean="0"/>
              <a:t>treatment </a:t>
            </a:r>
            <a:r>
              <a:rPr lang="en-US" sz="2400" dirty="0" smtClean="0"/>
              <a:t>facilities can </a:t>
            </a:r>
            <a:r>
              <a:rPr lang="en-US" sz="2400" dirty="0"/>
              <a:t>be </a:t>
            </a:r>
            <a:r>
              <a:rPr lang="en-US" sz="2400" dirty="0">
                <a:solidFill>
                  <a:schemeClr val="accent1">
                    <a:lumMod val="50000"/>
                  </a:schemeClr>
                </a:solidFill>
              </a:rPr>
              <a:t>retrofitted to an SBR</a:t>
            </a:r>
            <a:r>
              <a:rPr lang="en-US" sz="2400" dirty="0"/>
              <a:t> </a:t>
            </a:r>
            <a:r>
              <a:rPr lang="en-US" sz="2400" dirty="0" smtClean="0"/>
              <a:t>(because </a:t>
            </a:r>
            <a:r>
              <a:rPr lang="en-US" sz="2400" dirty="0" smtClean="0"/>
              <a:t>the </a:t>
            </a:r>
            <a:r>
              <a:rPr lang="en-US" sz="2400" dirty="0"/>
              <a:t>basins are already </a:t>
            </a:r>
            <a:r>
              <a:rPr lang="en-US" sz="2400" dirty="0" smtClean="0"/>
              <a:t>present).</a:t>
            </a:r>
            <a:endParaRPr lang="en-US" sz="2400" dirty="0" smtClean="0"/>
          </a:p>
          <a:p>
            <a:pPr marL="0" indent="0" algn="just">
              <a:lnSpc>
                <a:spcPct val="150000"/>
              </a:lnSpc>
              <a:buNone/>
            </a:pPr>
            <a:r>
              <a:rPr lang="en-US" sz="2400" b="1" dirty="0"/>
              <a:t>SBR Operating Principles</a:t>
            </a:r>
          </a:p>
          <a:p>
            <a:pPr algn="just">
              <a:lnSpc>
                <a:spcPct val="150000"/>
              </a:lnSpc>
            </a:pPr>
            <a:r>
              <a:rPr lang="en-US" sz="2400" dirty="0"/>
              <a:t>SBR technology is a method of </a:t>
            </a:r>
            <a:r>
              <a:rPr lang="en-US" sz="2400" dirty="0" smtClean="0"/>
              <a:t>wastewater treatment </a:t>
            </a:r>
            <a:r>
              <a:rPr lang="en-US" sz="2400" dirty="0"/>
              <a:t>in which </a:t>
            </a:r>
            <a:r>
              <a:rPr lang="en-US" sz="2400" dirty="0">
                <a:solidFill>
                  <a:srgbClr val="0070C0"/>
                </a:solidFill>
              </a:rPr>
              <a:t>all phases of the </a:t>
            </a:r>
            <a:r>
              <a:rPr lang="en-US" sz="2400" dirty="0" smtClean="0">
                <a:solidFill>
                  <a:srgbClr val="0070C0"/>
                </a:solidFill>
              </a:rPr>
              <a:t>treatment process </a:t>
            </a:r>
            <a:r>
              <a:rPr lang="en-US" sz="2400" dirty="0">
                <a:solidFill>
                  <a:srgbClr val="0070C0"/>
                </a:solidFill>
              </a:rPr>
              <a:t>occur sequentially within the same tank</a:t>
            </a:r>
            <a:r>
              <a:rPr lang="en-US" sz="2400" dirty="0" smtClean="0">
                <a:solidFill>
                  <a:srgbClr val="0070C0"/>
                </a:solidFill>
              </a:rPr>
              <a:t>. </a:t>
            </a:r>
            <a:endParaRPr lang="en-US" sz="2400" dirty="0">
              <a:solidFill>
                <a:srgbClr val="0070C0"/>
              </a:solidFill>
            </a:endParaRPr>
          </a:p>
          <a:p>
            <a:pPr algn="just">
              <a:lnSpc>
                <a:spcPct val="150000"/>
              </a:lnSpc>
            </a:pPr>
            <a:r>
              <a:rPr lang="en-US" sz="2400" dirty="0"/>
              <a:t>The sequencing batch reactor </a:t>
            </a:r>
            <a:r>
              <a:rPr lang="en-US" sz="2400" dirty="0">
                <a:solidFill>
                  <a:srgbClr val="0070C0"/>
                </a:solidFill>
              </a:rPr>
              <a:t>is a fill and </a:t>
            </a:r>
            <a:r>
              <a:rPr lang="en-US" sz="2400" dirty="0" smtClean="0">
                <a:solidFill>
                  <a:srgbClr val="0070C0"/>
                </a:solidFill>
              </a:rPr>
              <a:t>draw activated </a:t>
            </a:r>
            <a:r>
              <a:rPr lang="en-US" sz="2400" dirty="0">
                <a:solidFill>
                  <a:srgbClr val="0070C0"/>
                </a:solidFill>
              </a:rPr>
              <a:t>sludge system</a:t>
            </a:r>
            <a:r>
              <a:rPr lang="en-US" sz="2400" dirty="0"/>
              <a:t>. In this system</a:t>
            </a:r>
            <a:r>
              <a:rPr lang="en-US" sz="2400" dirty="0" smtClean="0"/>
              <a:t>, wastewater </a:t>
            </a:r>
            <a:r>
              <a:rPr lang="en-US" sz="2400" dirty="0"/>
              <a:t>is </a:t>
            </a:r>
            <a:r>
              <a:rPr lang="en-US" sz="2400" dirty="0">
                <a:solidFill>
                  <a:srgbClr val="0070C0"/>
                </a:solidFill>
              </a:rPr>
              <a:t>added to a single “batch” reactor</a:t>
            </a:r>
            <a:r>
              <a:rPr lang="en-US" sz="2400" dirty="0" smtClean="0">
                <a:solidFill>
                  <a:srgbClr val="0070C0"/>
                </a:solidFill>
              </a:rPr>
              <a:t>, treated </a:t>
            </a:r>
            <a:r>
              <a:rPr lang="en-US" sz="2400" dirty="0">
                <a:solidFill>
                  <a:srgbClr val="0070C0"/>
                </a:solidFill>
              </a:rPr>
              <a:t>to remove undesirable components, </a:t>
            </a:r>
            <a:r>
              <a:rPr lang="en-US" sz="2400" dirty="0" smtClean="0">
                <a:solidFill>
                  <a:srgbClr val="0070C0"/>
                </a:solidFill>
              </a:rPr>
              <a:t>and then </a:t>
            </a:r>
            <a:r>
              <a:rPr lang="en-US" sz="2400" dirty="0">
                <a:solidFill>
                  <a:srgbClr val="0070C0"/>
                </a:solidFill>
              </a:rPr>
              <a:t>discharged.</a:t>
            </a:r>
          </a:p>
        </p:txBody>
      </p:sp>
    </p:spTree>
    <p:extLst>
      <p:ext uri="{BB962C8B-B14F-4D97-AF65-F5344CB8AC3E}">
        <p14:creationId xmlns:p14="http://schemas.microsoft.com/office/powerpoint/2010/main" val="21673058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arious phases in a typical SBR&#10;process&#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163" y="109182"/>
            <a:ext cx="8756606" cy="6574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31509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l Phase&#10;During the fill phase, the basin receives influent&#10;wastewater. The influent brings food to the microbes in&#10;the ..."/>
          <p:cNvPicPr>
            <a:picLocks noChangeAspect="1" noChangeArrowheads="1"/>
          </p:cNvPicPr>
          <p:nvPr/>
        </p:nvPicPr>
        <p:blipFill rotWithShape="1">
          <a:blip r:embed="rId2">
            <a:extLst>
              <a:ext uri="{28A0092B-C50C-407E-A947-70E740481C1C}">
                <a14:useLocalDpi xmlns:a14="http://schemas.microsoft.com/office/drawing/2010/main" val="0"/>
              </a:ext>
            </a:extLst>
          </a:blip>
          <a:srcRect l="5838" t="4426" r="10626" b="7849"/>
          <a:stretch/>
        </p:blipFill>
        <p:spPr bwMode="auto">
          <a:xfrm>
            <a:off x="1937983" y="477672"/>
            <a:ext cx="7547212" cy="5950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2864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718" y="0"/>
            <a:ext cx="12033282" cy="4963189"/>
          </a:xfrm>
        </p:spPr>
        <p:txBody>
          <a:bodyPr>
            <a:noAutofit/>
          </a:bodyPr>
          <a:lstStyle/>
          <a:p>
            <a:pPr marL="0" indent="0">
              <a:lnSpc>
                <a:spcPct val="150000"/>
              </a:lnSpc>
              <a:buNone/>
            </a:pPr>
            <a:r>
              <a:rPr lang="en-US" sz="2200" b="1" dirty="0"/>
              <a:t>Fill Phase</a:t>
            </a:r>
          </a:p>
          <a:p>
            <a:pPr>
              <a:lnSpc>
                <a:spcPct val="150000"/>
              </a:lnSpc>
            </a:pPr>
            <a:r>
              <a:rPr lang="en-US" sz="2200" dirty="0"/>
              <a:t>During the fill phase, the basin receives </a:t>
            </a:r>
            <a:r>
              <a:rPr lang="en-US" sz="2200" dirty="0" smtClean="0"/>
              <a:t>influent wastewater</a:t>
            </a:r>
            <a:r>
              <a:rPr lang="en-US" sz="2200" dirty="0"/>
              <a:t>. The influent brings food to the microbes </a:t>
            </a:r>
            <a:r>
              <a:rPr lang="en-US" sz="2200" dirty="0" smtClean="0"/>
              <a:t>in the </a:t>
            </a:r>
            <a:r>
              <a:rPr lang="en-US" sz="2200" dirty="0"/>
              <a:t>activated sludge, creating an environment </a:t>
            </a:r>
            <a:r>
              <a:rPr lang="en-US" sz="2200" dirty="0" smtClean="0"/>
              <a:t>for biochemical </a:t>
            </a:r>
            <a:r>
              <a:rPr lang="en-US" sz="2200" dirty="0"/>
              <a:t>reactions to take place</a:t>
            </a:r>
            <a:r>
              <a:rPr lang="en-US" sz="2200" dirty="0" smtClean="0"/>
              <a:t>.</a:t>
            </a:r>
          </a:p>
          <a:p>
            <a:pPr marL="0" indent="0">
              <a:lnSpc>
                <a:spcPct val="150000"/>
              </a:lnSpc>
              <a:buNone/>
            </a:pPr>
            <a:r>
              <a:rPr lang="en-US" sz="2200" b="1" dirty="0"/>
              <a:t>Types of fill phase</a:t>
            </a:r>
          </a:p>
          <a:p>
            <a:pPr lvl="1">
              <a:lnSpc>
                <a:spcPct val="150000"/>
              </a:lnSpc>
            </a:pPr>
            <a:r>
              <a:rPr lang="en-US" sz="2200" dirty="0"/>
              <a:t>Static fill</a:t>
            </a:r>
          </a:p>
          <a:p>
            <a:pPr lvl="1">
              <a:lnSpc>
                <a:spcPct val="150000"/>
              </a:lnSpc>
            </a:pPr>
            <a:r>
              <a:rPr lang="en-US" sz="2200" dirty="0"/>
              <a:t>Mixed fill</a:t>
            </a:r>
          </a:p>
          <a:p>
            <a:pPr lvl="1">
              <a:lnSpc>
                <a:spcPct val="150000"/>
              </a:lnSpc>
            </a:pPr>
            <a:r>
              <a:rPr lang="en-US" sz="2200" dirty="0" smtClean="0"/>
              <a:t>Aerated fill</a:t>
            </a:r>
          </a:p>
          <a:p>
            <a:pPr marL="0" indent="0">
              <a:lnSpc>
                <a:spcPct val="150000"/>
              </a:lnSpc>
              <a:buNone/>
            </a:pPr>
            <a:r>
              <a:rPr lang="en-US" sz="2200" b="1" dirty="0"/>
              <a:t>React Phase</a:t>
            </a:r>
          </a:p>
          <a:p>
            <a:pPr>
              <a:lnSpc>
                <a:spcPct val="150000"/>
              </a:lnSpc>
            </a:pPr>
            <a:r>
              <a:rPr lang="en-US" sz="2200" dirty="0"/>
              <a:t>During this phase, no wastewater enters </a:t>
            </a:r>
            <a:r>
              <a:rPr lang="en-US" sz="2200" dirty="0" smtClean="0"/>
              <a:t>the basin </a:t>
            </a:r>
            <a:r>
              <a:rPr lang="en-US" sz="2200" dirty="0"/>
              <a:t>and the </a:t>
            </a:r>
            <a:r>
              <a:rPr lang="en-US" sz="2200" dirty="0">
                <a:solidFill>
                  <a:srgbClr val="0070C0"/>
                </a:solidFill>
              </a:rPr>
              <a:t>mechanical mixing </a:t>
            </a:r>
            <a:r>
              <a:rPr lang="en-US" sz="2200" dirty="0"/>
              <a:t>and</a:t>
            </a:r>
          </a:p>
          <a:p>
            <a:pPr marL="0" indent="0">
              <a:lnSpc>
                <a:spcPct val="150000"/>
              </a:lnSpc>
              <a:buNone/>
            </a:pPr>
            <a:r>
              <a:rPr lang="en-US" sz="2200" dirty="0">
                <a:solidFill>
                  <a:srgbClr val="0070C0"/>
                </a:solidFill>
              </a:rPr>
              <a:t>aeration units are on</a:t>
            </a:r>
            <a:r>
              <a:rPr lang="en-US" sz="2200" dirty="0" smtClean="0"/>
              <a:t>. </a:t>
            </a:r>
            <a:endParaRPr lang="en-US" sz="2200" dirty="0"/>
          </a:p>
        </p:txBody>
      </p:sp>
    </p:spTree>
    <p:extLst>
      <p:ext uri="{BB962C8B-B14F-4D97-AF65-F5344CB8AC3E}">
        <p14:creationId xmlns:p14="http://schemas.microsoft.com/office/powerpoint/2010/main" val="6306855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491" y="191069"/>
            <a:ext cx="10768082" cy="6168787"/>
          </a:xfrm>
        </p:spPr>
        <p:txBody>
          <a:bodyPr>
            <a:noAutofit/>
          </a:bodyPr>
          <a:lstStyle/>
          <a:p>
            <a:pPr marL="0" indent="0">
              <a:lnSpc>
                <a:spcPct val="150000"/>
              </a:lnSpc>
              <a:buNone/>
            </a:pPr>
            <a:r>
              <a:rPr lang="en-US" sz="2400" b="1" dirty="0"/>
              <a:t>Settle Phase</a:t>
            </a:r>
          </a:p>
          <a:p>
            <a:pPr>
              <a:lnSpc>
                <a:spcPct val="150000"/>
              </a:lnSpc>
            </a:pPr>
            <a:r>
              <a:rPr lang="en-US" sz="2400" dirty="0"/>
              <a:t>During this phase, activated </a:t>
            </a:r>
            <a:r>
              <a:rPr lang="en-US" sz="2400" dirty="0">
                <a:solidFill>
                  <a:schemeClr val="accent4">
                    <a:lumMod val="75000"/>
                  </a:schemeClr>
                </a:solidFill>
              </a:rPr>
              <a:t>sludge </a:t>
            </a:r>
            <a:r>
              <a:rPr lang="en-US" sz="2400" dirty="0" smtClean="0">
                <a:solidFill>
                  <a:schemeClr val="accent4">
                    <a:lumMod val="75000"/>
                  </a:schemeClr>
                </a:solidFill>
              </a:rPr>
              <a:t>is allowed </a:t>
            </a:r>
            <a:r>
              <a:rPr lang="en-US" sz="2400" dirty="0">
                <a:solidFill>
                  <a:schemeClr val="accent4">
                    <a:lumMod val="75000"/>
                  </a:schemeClr>
                </a:solidFill>
              </a:rPr>
              <a:t>to settle </a:t>
            </a:r>
            <a:r>
              <a:rPr lang="en-US" sz="2400" dirty="0"/>
              <a:t>under </a:t>
            </a:r>
            <a:r>
              <a:rPr lang="en-US" sz="2400" dirty="0" smtClean="0"/>
              <a:t>quiescent condition </a:t>
            </a:r>
            <a:r>
              <a:rPr lang="en-US" sz="2400" dirty="0"/>
              <a:t>. The activated sludge </a:t>
            </a:r>
            <a:r>
              <a:rPr lang="en-US" sz="2400" dirty="0">
                <a:solidFill>
                  <a:schemeClr val="accent4">
                    <a:lumMod val="75000"/>
                  </a:schemeClr>
                </a:solidFill>
              </a:rPr>
              <a:t>tends </a:t>
            </a:r>
            <a:r>
              <a:rPr lang="en-US" sz="2400" dirty="0" smtClean="0">
                <a:solidFill>
                  <a:schemeClr val="accent4">
                    <a:lumMod val="75000"/>
                  </a:schemeClr>
                </a:solidFill>
              </a:rPr>
              <a:t>to settle </a:t>
            </a:r>
            <a:r>
              <a:rPr lang="en-US" sz="2400" dirty="0">
                <a:solidFill>
                  <a:schemeClr val="accent4">
                    <a:lumMod val="75000"/>
                  </a:schemeClr>
                </a:solidFill>
              </a:rPr>
              <a:t>as a flocculent </a:t>
            </a:r>
            <a:r>
              <a:rPr lang="en-US" sz="2400" dirty="0"/>
              <a:t>mass</a:t>
            </a:r>
            <a:r>
              <a:rPr lang="en-US" sz="2400" dirty="0" smtClean="0"/>
              <a:t>.</a:t>
            </a:r>
          </a:p>
          <a:p>
            <a:pPr marL="0" indent="0">
              <a:lnSpc>
                <a:spcPct val="150000"/>
              </a:lnSpc>
              <a:buNone/>
            </a:pPr>
            <a:r>
              <a:rPr lang="en-US" sz="2400" b="1" dirty="0"/>
              <a:t>Decant Phase</a:t>
            </a:r>
          </a:p>
          <a:p>
            <a:pPr>
              <a:lnSpc>
                <a:spcPct val="150000"/>
              </a:lnSpc>
            </a:pPr>
            <a:r>
              <a:rPr lang="en-US" sz="2400" dirty="0"/>
              <a:t>Clarified treated effluent (</a:t>
            </a:r>
            <a:r>
              <a:rPr lang="en-US" sz="2400" dirty="0">
                <a:solidFill>
                  <a:schemeClr val="accent4">
                    <a:lumMod val="75000"/>
                  </a:schemeClr>
                </a:solidFill>
              </a:rPr>
              <a:t>supernatant</a:t>
            </a:r>
            <a:r>
              <a:rPr lang="en-US" sz="2400" dirty="0" smtClean="0">
                <a:solidFill>
                  <a:schemeClr val="accent4">
                    <a:lumMod val="75000"/>
                  </a:schemeClr>
                </a:solidFill>
              </a:rPr>
              <a:t>) is </a:t>
            </a:r>
            <a:r>
              <a:rPr lang="en-US" sz="2400" dirty="0">
                <a:solidFill>
                  <a:schemeClr val="accent4">
                    <a:lumMod val="75000"/>
                  </a:schemeClr>
                </a:solidFill>
              </a:rPr>
              <a:t>removed </a:t>
            </a:r>
            <a:r>
              <a:rPr lang="en-US" sz="2400" dirty="0"/>
              <a:t>from the tank</a:t>
            </a:r>
            <a:r>
              <a:rPr lang="en-US" sz="2400" dirty="0" smtClean="0"/>
              <a:t>. </a:t>
            </a:r>
            <a:r>
              <a:rPr lang="en-US" sz="2400" dirty="0" smtClean="0">
                <a:solidFill>
                  <a:srgbClr val="FF0000"/>
                </a:solidFill>
              </a:rPr>
              <a:t>No </a:t>
            </a:r>
            <a:r>
              <a:rPr lang="en-US" sz="2400" dirty="0">
                <a:solidFill>
                  <a:srgbClr val="FF0000"/>
                </a:solidFill>
              </a:rPr>
              <a:t>surface foam or scum is decanted</a:t>
            </a:r>
            <a:r>
              <a:rPr lang="en-US" sz="2400" dirty="0" smtClean="0">
                <a:solidFill>
                  <a:srgbClr val="FF0000"/>
                </a:solidFill>
              </a:rPr>
              <a:t>.</a:t>
            </a:r>
          </a:p>
          <a:p>
            <a:pPr marL="0" indent="0">
              <a:lnSpc>
                <a:spcPct val="150000"/>
              </a:lnSpc>
              <a:buNone/>
            </a:pPr>
            <a:r>
              <a:rPr lang="en-US" sz="2400" b="1" dirty="0"/>
              <a:t>Idle Phase</a:t>
            </a:r>
          </a:p>
          <a:p>
            <a:pPr>
              <a:lnSpc>
                <a:spcPct val="150000"/>
              </a:lnSpc>
            </a:pPr>
            <a:r>
              <a:rPr lang="en-US" sz="2400" dirty="0"/>
              <a:t>This step occurs </a:t>
            </a:r>
            <a:r>
              <a:rPr lang="en-US" sz="2400" dirty="0">
                <a:solidFill>
                  <a:srgbClr val="FF0000"/>
                </a:solidFill>
              </a:rPr>
              <a:t>between the decant and </a:t>
            </a:r>
            <a:r>
              <a:rPr lang="en-US" sz="2400" dirty="0" smtClean="0">
                <a:solidFill>
                  <a:srgbClr val="FF0000"/>
                </a:solidFill>
              </a:rPr>
              <a:t>the fill </a:t>
            </a:r>
            <a:r>
              <a:rPr lang="en-US" sz="2400" dirty="0">
                <a:solidFill>
                  <a:srgbClr val="FF0000"/>
                </a:solidFill>
              </a:rPr>
              <a:t>phases.</a:t>
            </a:r>
          </a:p>
          <a:p>
            <a:pPr>
              <a:lnSpc>
                <a:spcPct val="150000"/>
              </a:lnSpc>
            </a:pPr>
            <a:r>
              <a:rPr lang="en-US" sz="2400" dirty="0"/>
              <a:t>The idle period is used when the system </a:t>
            </a:r>
            <a:r>
              <a:rPr lang="en-US" sz="2400" dirty="0" smtClean="0"/>
              <a:t>is waiting </a:t>
            </a:r>
            <a:r>
              <a:rPr lang="en-US" sz="2400" dirty="0"/>
              <a:t>for enough effluent to process.</a:t>
            </a:r>
          </a:p>
        </p:txBody>
      </p:sp>
    </p:spTree>
    <p:extLst>
      <p:ext uri="{BB962C8B-B14F-4D97-AF65-F5344CB8AC3E}">
        <p14:creationId xmlns:p14="http://schemas.microsoft.com/office/powerpoint/2010/main" val="33589076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Advantages of SBR</a:t>
            </a:r>
            <a:br>
              <a:rPr lang="en-US" b="1" dirty="0"/>
            </a:br>
            <a:endParaRPr lang="en-US" dirty="0"/>
          </a:p>
        </p:txBody>
      </p:sp>
      <p:sp>
        <p:nvSpPr>
          <p:cNvPr id="3" name="Content Placeholder 2"/>
          <p:cNvSpPr>
            <a:spLocks noGrp="1"/>
          </p:cNvSpPr>
          <p:nvPr>
            <p:ph idx="1"/>
          </p:nvPr>
        </p:nvSpPr>
        <p:spPr>
          <a:xfrm>
            <a:off x="499912" y="1396314"/>
            <a:ext cx="10022511" cy="3880773"/>
          </a:xfrm>
        </p:spPr>
        <p:txBody>
          <a:bodyPr>
            <a:noAutofit/>
          </a:bodyPr>
          <a:lstStyle/>
          <a:p>
            <a:pPr algn="just">
              <a:lnSpc>
                <a:spcPct val="150000"/>
              </a:lnSpc>
            </a:pPr>
            <a:r>
              <a:rPr lang="en-US" sz="2400" dirty="0" smtClean="0"/>
              <a:t>Equalization</a:t>
            </a:r>
            <a:r>
              <a:rPr lang="en-US" sz="2400" dirty="0"/>
              <a:t>, primary clarification, </a:t>
            </a:r>
            <a:r>
              <a:rPr lang="en-US" sz="2400" dirty="0" smtClean="0"/>
              <a:t>biological  treatment </a:t>
            </a:r>
            <a:r>
              <a:rPr lang="en-US" sz="2400" dirty="0"/>
              <a:t>and secondary clarification can </a:t>
            </a:r>
            <a:r>
              <a:rPr lang="en-US" sz="2400" dirty="0" smtClean="0"/>
              <a:t>be achieved </a:t>
            </a:r>
            <a:r>
              <a:rPr lang="en-US" sz="2400" dirty="0"/>
              <a:t>in a </a:t>
            </a:r>
            <a:r>
              <a:rPr lang="en-US" sz="2400" dirty="0">
                <a:solidFill>
                  <a:srgbClr val="FF0000"/>
                </a:solidFill>
              </a:rPr>
              <a:t>single reactor vessel</a:t>
            </a:r>
            <a:r>
              <a:rPr lang="en-US" sz="2400" dirty="0"/>
              <a:t>.</a:t>
            </a:r>
          </a:p>
          <a:p>
            <a:pPr algn="just">
              <a:lnSpc>
                <a:spcPct val="150000"/>
              </a:lnSpc>
            </a:pPr>
            <a:r>
              <a:rPr lang="en-US" sz="2400" dirty="0"/>
              <a:t>SBR requires </a:t>
            </a:r>
            <a:r>
              <a:rPr lang="en-US" sz="2400" dirty="0">
                <a:solidFill>
                  <a:srgbClr val="FF0000"/>
                </a:solidFill>
              </a:rPr>
              <a:t>small space</a:t>
            </a:r>
            <a:r>
              <a:rPr lang="en-US" sz="2400" dirty="0"/>
              <a:t>.</a:t>
            </a:r>
          </a:p>
          <a:p>
            <a:pPr algn="just">
              <a:lnSpc>
                <a:spcPct val="150000"/>
              </a:lnSpc>
            </a:pPr>
            <a:r>
              <a:rPr lang="en-US" sz="2400" dirty="0"/>
              <a:t>SBR has controllable react time and </a:t>
            </a:r>
            <a:r>
              <a:rPr lang="en-US" sz="2400" dirty="0" smtClean="0"/>
              <a:t>quiescent settling</a:t>
            </a:r>
            <a:r>
              <a:rPr lang="en-US" sz="2400" dirty="0"/>
              <a:t>.</a:t>
            </a:r>
          </a:p>
          <a:p>
            <a:pPr algn="just">
              <a:lnSpc>
                <a:spcPct val="150000"/>
              </a:lnSpc>
            </a:pPr>
            <a:r>
              <a:rPr lang="en-US" sz="2400" dirty="0"/>
              <a:t>Minimal footprint.</a:t>
            </a:r>
          </a:p>
          <a:p>
            <a:pPr algn="just">
              <a:lnSpc>
                <a:spcPct val="150000"/>
              </a:lnSpc>
            </a:pPr>
            <a:r>
              <a:rPr lang="en-US" sz="2400" dirty="0">
                <a:solidFill>
                  <a:srgbClr val="FF0000"/>
                </a:solidFill>
              </a:rPr>
              <a:t>High nutrient removal </a:t>
            </a:r>
            <a:r>
              <a:rPr lang="en-US" sz="2400" dirty="0"/>
              <a:t>capabilities.</a:t>
            </a:r>
          </a:p>
          <a:p>
            <a:pPr algn="just">
              <a:lnSpc>
                <a:spcPct val="150000"/>
              </a:lnSpc>
            </a:pPr>
            <a:r>
              <a:rPr lang="en-US" sz="2400" dirty="0"/>
              <a:t>The BOD removal efficiency is generally </a:t>
            </a:r>
            <a:r>
              <a:rPr lang="en-US" sz="2400" dirty="0">
                <a:solidFill>
                  <a:srgbClr val="FF0000"/>
                </a:solidFill>
              </a:rPr>
              <a:t>85 </a:t>
            </a:r>
            <a:r>
              <a:rPr lang="en-US" sz="2400" dirty="0" smtClean="0">
                <a:solidFill>
                  <a:srgbClr val="FF0000"/>
                </a:solidFill>
              </a:rPr>
              <a:t>to 90</a:t>
            </a:r>
            <a:r>
              <a:rPr lang="en-US" sz="2400" dirty="0">
                <a:solidFill>
                  <a:srgbClr val="FF0000"/>
                </a:solidFill>
              </a:rPr>
              <a:t>%</a:t>
            </a:r>
          </a:p>
          <a:p>
            <a:pPr algn="just">
              <a:lnSpc>
                <a:spcPct val="150000"/>
              </a:lnSpc>
            </a:pPr>
            <a:r>
              <a:rPr lang="en-US" sz="2400" dirty="0">
                <a:solidFill>
                  <a:srgbClr val="FF0000"/>
                </a:solidFill>
              </a:rPr>
              <a:t>Filamentous growth elimination</a:t>
            </a:r>
          </a:p>
        </p:txBody>
      </p:sp>
    </p:spTree>
    <p:extLst>
      <p:ext uri="{BB962C8B-B14F-4D97-AF65-F5344CB8AC3E}">
        <p14:creationId xmlns:p14="http://schemas.microsoft.com/office/powerpoint/2010/main" val="31192659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Satya's\SFCUIndia\Marketing_SFCIndia\C-Tech photos\NERUL1\0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8039" y="0"/>
            <a:ext cx="8950817" cy="6713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58718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039" y="200167"/>
            <a:ext cx="8596668" cy="1320800"/>
          </a:xfrm>
        </p:spPr>
        <p:txBody>
          <a:bodyPr/>
          <a:lstStyle/>
          <a:p>
            <a:r>
              <a:rPr lang="en-US" b="1" dirty="0"/>
              <a:t>Limitations of SBR</a:t>
            </a:r>
            <a:br>
              <a:rPr lang="en-US" b="1" dirty="0"/>
            </a:br>
            <a:endParaRPr lang="en-US" dirty="0"/>
          </a:p>
        </p:txBody>
      </p:sp>
      <p:sp>
        <p:nvSpPr>
          <p:cNvPr id="3" name="Content Placeholder 2"/>
          <p:cNvSpPr>
            <a:spLocks noGrp="1"/>
          </p:cNvSpPr>
          <p:nvPr>
            <p:ph idx="1"/>
          </p:nvPr>
        </p:nvSpPr>
        <p:spPr>
          <a:xfrm>
            <a:off x="267899" y="860567"/>
            <a:ext cx="10623013" cy="5758597"/>
          </a:xfrm>
        </p:spPr>
        <p:txBody>
          <a:bodyPr>
            <a:noAutofit/>
          </a:bodyPr>
          <a:lstStyle/>
          <a:p>
            <a:pPr algn="just">
              <a:lnSpc>
                <a:spcPct val="150000"/>
              </a:lnSpc>
            </a:pPr>
            <a:r>
              <a:rPr lang="en-US" sz="2800" dirty="0" smtClean="0"/>
              <a:t>A </a:t>
            </a:r>
            <a:r>
              <a:rPr lang="en-US" sz="2800" dirty="0">
                <a:solidFill>
                  <a:srgbClr val="FF0000"/>
                </a:solidFill>
              </a:rPr>
              <a:t>higher level of sophistication is </a:t>
            </a:r>
            <a:r>
              <a:rPr lang="en-US" sz="2800" dirty="0" smtClean="0">
                <a:solidFill>
                  <a:srgbClr val="FF0000"/>
                </a:solidFill>
              </a:rPr>
              <a:t>required </a:t>
            </a:r>
            <a:r>
              <a:rPr lang="en-US" sz="2800" dirty="0" smtClean="0"/>
              <a:t>especially </a:t>
            </a:r>
            <a:r>
              <a:rPr lang="en-US" sz="2800" dirty="0"/>
              <a:t>for larger systems, of </a:t>
            </a:r>
            <a:r>
              <a:rPr lang="en-US" sz="2800" dirty="0">
                <a:solidFill>
                  <a:srgbClr val="FF0000"/>
                </a:solidFill>
              </a:rPr>
              <a:t>timing </a:t>
            </a:r>
            <a:r>
              <a:rPr lang="en-US" sz="2800" dirty="0" smtClean="0">
                <a:solidFill>
                  <a:srgbClr val="FF0000"/>
                </a:solidFill>
              </a:rPr>
              <a:t>units and </a:t>
            </a:r>
            <a:r>
              <a:rPr lang="en-US" sz="2800" dirty="0">
                <a:solidFill>
                  <a:srgbClr val="FF0000"/>
                </a:solidFill>
              </a:rPr>
              <a:t>controls</a:t>
            </a:r>
            <a:r>
              <a:rPr lang="en-US" sz="2800" dirty="0"/>
              <a:t>.</a:t>
            </a:r>
          </a:p>
          <a:p>
            <a:pPr algn="just">
              <a:lnSpc>
                <a:spcPct val="150000"/>
              </a:lnSpc>
            </a:pPr>
            <a:r>
              <a:rPr lang="en-US" sz="2800" dirty="0">
                <a:solidFill>
                  <a:srgbClr val="FF0000"/>
                </a:solidFill>
              </a:rPr>
              <a:t>Higher level of maintenance </a:t>
            </a:r>
            <a:r>
              <a:rPr lang="en-US" sz="2800" dirty="0"/>
              <a:t>associated </a:t>
            </a:r>
            <a:r>
              <a:rPr lang="en-US" sz="2800" dirty="0" smtClean="0"/>
              <a:t>with more </a:t>
            </a:r>
            <a:r>
              <a:rPr lang="en-US" sz="2800" dirty="0"/>
              <a:t>sophisticated controls, </a:t>
            </a:r>
            <a:r>
              <a:rPr lang="en-US" sz="2800" dirty="0" smtClean="0">
                <a:solidFill>
                  <a:schemeClr val="accent5">
                    <a:lumMod val="75000"/>
                  </a:schemeClr>
                </a:solidFill>
              </a:rPr>
              <a:t>automated switches</a:t>
            </a:r>
            <a:r>
              <a:rPr lang="en-US" sz="2800" dirty="0">
                <a:solidFill>
                  <a:schemeClr val="accent5">
                    <a:lumMod val="75000"/>
                  </a:schemeClr>
                </a:solidFill>
              </a:rPr>
              <a:t>, and automated valves.</a:t>
            </a:r>
          </a:p>
          <a:p>
            <a:pPr algn="just">
              <a:lnSpc>
                <a:spcPct val="150000"/>
              </a:lnSpc>
            </a:pPr>
            <a:r>
              <a:rPr lang="en-US" sz="2800" dirty="0">
                <a:solidFill>
                  <a:srgbClr val="FF0000"/>
                </a:solidFill>
              </a:rPr>
              <a:t>Potential plugging of aeration </a:t>
            </a:r>
            <a:r>
              <a:rPr lang="en-US" sz="2800" dirty="0" smtClean="0">
                <a:solidFill>
                  <a:srgbClr val="FF0000"/>
                </a:solidFill>
              </a:rPr>
              <a:t>devices </a:t>
            </a:r>
            <a:r>
              <a:rPr lang="en-US" sz="2800" dirty="0" smtClean="0"/>
              <a:t>during </a:t>
            </a:r>
            <a:r>
              <a:rPr lang="en-US" sz="2800" dirty="0"/>
              <a:t>selected operating cycles, </a:t>
            </a:r>
            <a:r>
              <a:rPr lang="en-US" sz="2800" dirty="0" smtClean="0"/>
              <a:t>depending on </a:t>
            </a:r>
            <a:r>
              <a:rPr lang="en-US" sz="2800" dirty="0"/>
              <a:t>the aeration system used by </a:t>
            </a:r>
            <a:r>
              <a:rPr lang="en-US" sz="2800" dirty="0" smtClean="0"/>
              <a:t>the manufacturer</a:t>
            </a:r>
            <a:r>
              <a:rPr lang="en-US" sz="2800" dirty="0"/>
              <a:t>.</a:t>
            </a:r>
          </a:p>
        </p:txBody>
      </p:sp>
    </p:spTree>
    <p:extLst>
      <p:ext uri="{BB962C8B-B14F-4D97-AF65-F5344CB8AC3E}">
        <p14:creationId xmlns:p14="http://schemas.microsoft.com/office/powerpoint/2010/main" val="26139355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00" y="227463"/>
            <a:ext cx="8596668" cy="1320800"/>
          </a:xfrm>
        </p:spPr>
        <p:txBody>
          <a:bodyPr/>
          <a:lstStyle/>
          <a:p>
            <a:r>
              <a:rPr lang="en-US" dirty="0"/>
              <a:t>MBBR (Moving bed </a:t>
            </a:r>
            <a:r>
              <a:rPr lang="en-US" dirty="0" smtClean="0"/>
              <a:t>biofilm reactor)</a:t>
            </a:r>
            <a:endParaRPr lang="en-US" dirty="0"/>
          </a:p>
        </p:txBody>
      </p:sp>
      <p:sp>
        <p:nvSpPr>
          <p:cNvPr id="3" name="Content Placeholder 2"/>
          <p:cNvSpPr>
            <a:spLocks noGrp="1"/>
          </p:cNvSpPr>
          <p:nvPr>
            <p:ph idx="1"/>
          </p:nvPr>
        </p:nvSpPr>
        <p:spPr>
          <a:xfrm>
            <a:off x="204716" y="1065283"/>
            <a:ext cx="10522423" cy="5444699"/>
          </a:xfrm>
        </p:spPr>
        <p:txBody>
          <a:bodyPr>
            <a:noAutofit/>
          </a:bodyPr>
          <a:lstStyle/>
          <a:p>
            <a:pPr algn="just">
              <a:lnSpc>
                <a:spcPct val="150000"/>
              </a:lnSpc>
            </a:pPr>
            <a:r>
              <a:rPr lang="en-US" sz="2400" dirty="0" smtClean="0">
                <a:solidFill>
                  <a:schemeClr val="accent6"/>
                </a:solidFill>
              </a:rPr>
              <a:t>Small </a:t>
            </a:r>
            <a:r>
              <a:rPr lang="en-US" sz="2400" dirty="0">
                <a:solidFill>
                  <a:schemeClr val="accent6"/>
                </a:solidFill>
              </a:rPr>
              <a:t>cylindrical shaped polyethylene </a:t>
            </a:r>
            <a:r>
              <a:rPr lang="en-US" sz="2400" dirty="0" smtClean="0">
                <a:solidFill>
                  <a:schemeClr val="accent6"/>
                </a:solidFill>
              </a:rPr>
              <a:t>carrier </a:t>
            </a:r>
            <a:r>
              <a:rPr lang="en-US" sz="2400" dirty="0" smtClean="0"/>
              <a:t>added </a:t>
            </a:r>
            <a:r>
              <a:rPr lang="en-US" sz="2400" dirty="0"/>
              <a:t>in </a:t>
            </a:r>
            <a:r>
              <a:rPr lang="en-US" sz="2400" dirty="0">
                <a:solidFill>
                  <a:schemeClr val="accent6">
                    <a:lumMod val="75000"/>
                  </a:schemeClr>
                </a:solidFill>
              </a:rPr>
              <a:t>aerated or non aerated basin </a:t>
            </a:r>
            <a:r>
              <a:rPr lang="en-US" sz="2400" dirty="0" smtClean="0"/>
              <a:t>to support </a:t>
            </a:r>
            <a:r>
              <a:rPr lang="en-US" sz="2400" dirty="0"/>
              <a:t>biofilm growth</a:t>
            </a:r>
            <a:r>
              <a:rPr lang="en-US" sz="2400" dirty="0" smtClean="0"/>
              <a:t>.</a:t>
            </a:r>
          </a:p>
          <a:p>
            <a:pPr algn="just">
              <a:lnSpc>
                <a:spcPct val="150000"/>
              </a:lnSpc>
            </a:pPr>
            <a:r>
              <a:rPr lang="en-US" sz="2400" dirty="0" smtClean="0"/>
              <a:t> </a:t>
            </a:r>
            <a:r>
              <a:rPr lang="en-US" sz="2400" dirty="0">
                <a:solidFill>
                  <a:srgbClr val="FFC000"/>
                </a:solidFill>
              </a:rPr>
              <a:t>Biomass grows primarily on protected surface </a:t>
            </a:r>
            <a:r>
              <a:rPr lang="en-US" sz="2400" dirty="0" smtClean="0"/>
              <a:t>on the </a:t>
            </a:r>
            <a:r>
              <a:rPr lang="en-US" sz="2400" dirty="0"/>
              <a:t>inside of the carriers</a:t>
            </a:r>
            <a:r>
              <a:rPr lang="en-US" sz="2400" dirty="0" smtClean="0"/>
              <a:t>.</a:t>
            </a:r>
          </a:p>
          <a:p>
            <a:pPr algn="just">
              <a:lnSpc>
                <a:spcPct val="150000"/>
              </a:lnSpc>
            </a:pPr>
            <a:r>
              <a:rPr lang="en-US" sz="2400" dirty="0" smtClean="0"/>
              <a:t> </a:t>
            </a:r>
            <a:r>
              <a:rPr lang="en-US" sz="2400" dirty="0" smtClean="0">
                <a:solidFill>
                  <a:schemeClr val="accent2"/>
                </a:solidFill>
              </a:rPr>
              <a:t>Air </a:t>
            </a:r>
            <a:r>
              <a:rPr lang="en-US" sz="2400" dirty="0">
                <a:solidFill>
                  <a:schemeClr val="accent2"/>
                </a:solidFill>
              </a:rPr>
              <a:t>agitation or mixers </a:t>
            </a:r>
            <a:r>
              <a:rPr lang="en-US" sz="2400" dirty="0"/>
              <a:t>are used to </a:t>
            </a:r>
            <a:r>
              <a:rPr lang="en-US" sz="2400" dirty="0" smtClean="0"/>
              <a:t>continuously circulate </a:t>
            </a:r>
            <a:r>
              <a:rPr lang="en-US" sz="2400" dirty="0"/>
              <a:t>carriers</a:t>
            </a:r>
            <a:r>
              <a:rPr lang="en-US" sz="2400" dirty="0" smtClean="0"/>
              <a:t>. </a:t>
            </a:r>
            <a:r>
              <a:rPr lang="en-US" sz="2400" dirty="0">
                <a:solidFill>
                  <a:schemeClr val="accent3">
                    <a:lumMod val="50000"/>
                  </a:schemeClr>
                </a:solidFill>
              </a:rPr>
              <a:t>Perforated plates at the outlet </a:t>
            </a:r>
            <a:r>
              <a:rPr lang="en-US" sz="2400" dirty="0"/>
              <a:t>of the tanks </a:t>
            </a:r>
            <a:r>
              <a:rPr lang="en-US" sz="2400" dirty="0" smtClean="0"/>
              <a:t>keeps biofilm </a:t>
            </a:r>
            <a:r>
              <a:rPr lang="en-US" sz="2400" dirty="0"/>
              <a:t>carrier inside the </a:t>
            </a:r>
            <a:r>
              <a:rPr lang="en-US" sz="2400" dirty="0" smtClean="0"/>
              <a:t>tank.</a:t>
            </a:r>
            <a:endParaRPr lang="en-US" sz="2400" dirty="0"/>
          </a:p>
          <a:p>
            <a:pPr algn="just">
              <a:lnSpc>
                <a:spcPct val="150000"/>
              </a:lnSpc>
            </a:pPr>
            <a:r>
              <a:rPr lang="en-US" sz="2400" dirty="0" smtClean="0"/>
              <a:t>MBBR </a:t>
            </a:r>
            <a:r>
              <a:rPr lang="en-US" sz="2400" dirty="0"/>
              <a:t>can be a </a:t>
            </a:r>
            <a:r>
              <a:rPr lang="en-US" sz="2400" dirty="0">
                <a:solidFill>
                  <a:srgbClr val="00B050"/>
                </a:solidFill>
              </a:rPr>
              <a:t>single reactor or configured </a:t>
            </a:r>
            <a:r>
              <a:rPr lang="en-US" sz="2400" dirty="0" smtClean="0">
                <a:solidFill>
                  <a:srgbClr val="00B050"/>
                </a:solidFill>
              </a:rPr>
              <a:t>as several </a:t>
            </a:r>
            <a:r>
              <a:rPr lang="en-US" sz="2400" dirty="0">
                <a:solidFill>
                  <a:srgbClr val="00B050"/>
                </a:solidFill>
              </a:rPr>
              <a:t>reactors-in-series</a:t>
            </a:r>
            <a:r>
              <a:rPr lang="en-US" sz="2400" dirty="0"/>
              <a:t>.</a:t>
            </a:r>
          </a:p>
        </p:txBody>
      </p:sp>
    </p:spTree>
    <p:extLst>
      <p:ext uri="{BB962C8B-B14F-4D97-AF65-F5344CB8AC3E}">
        <p14:creationId xmlns:p14="http://schemas.microsoft.com/office/powerpoint/2010/main" val="3994306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05" y="-50800"/>
            <a:ext cx="8596668" cy="892629"/>
          </a:xfrm>
        </p:spPr>
        <p:txBody>
          <a:bodyPr/>
          <a:lstStyle/>
          <a:p>
            <a:pPr algn="ctr"/>
            <a:r>
              <a:rPr lang="en-US" dirty="0" smtClean="0"/>
              <a:t>Deep Manhole C/S</a:t>
            </a:r>
            <a:endParaRPr lang="en-US" dirty="0"/>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1461105" y="587828"/>
            <a:ext cx="9206895" cy="6035461"/>
          </a:xfrm>
          <a:prstGeom prst="rect">
            <a:avLst/>
          </a:prstGeom>
        </p:spPr>
      </p:pic>
    </p:spTree>
    <p:extLst>
      <p:ext uri="{BB962C8B-B14F-4D97-AF65-F5344CB8AC3E}">
        <p14:creationId xmlns:p14="http://schemas.microsoft.com/office/powerpoint/2010/main" val="21061132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6789" y="297154"/>
            <a:ext cx="8284190" cy="6219635"/>
          </a:xfrm>
        </p:spPr>
      </p:pic>
    </p:spTree>
    <p:extLst>
      <p:ext uri="{BB962C8B-B14F-4D97-AF65-F5344CB8AC3E}">
        <p14:creationId xmlns:p14="http://schemas.microsoft.com/office/powerpoint/2010/main" val="24705766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5153" y="416561"/>
            <a:ext cx="7833814" cy="5881500"/>
          </a:xfrm>
        </p:spPr>
      </p:pic>
    </p:spTree>
    <p:extLst>
      <p:ext uri="{BB962C8B-B14F-4D97-AF65-F5344CB8AC3E}">
        <p14:creationId xmlns:p14="http://schemas.microsoft.com/office/powerpoint/2010/main" val="21055089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550" t="6510" r="5194" b="1739"/>
          <a:stretch/>
        </p:blipFill>
        <p:spPr>
          <a:xfrm>
            <a:off x="2402005" y="409432"/>
            <a:ext cx="7260610" cy="6155141"/>
          </a:xfrm>
        </p:spPr>
      </p:pic>
    </p:spTree>
    <p:extLst>
      <p:ext uri="{BB962C8B-B14F-4D97-AF65-F5344CB8AC3E}">
        <p14:creationId xmlns:p14="http://schemas.microsoft.com/office/powerpoint/2010/main" val="25335625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a:t>
            </a:r>
          </a:p>
        </p:txBody>
      </p:sp>
      <p:sp>
        <p:nvSpPr>
          <p:cNvPr id="3" name="Content Placeholder 2"/>
          <p:cNvSpPr>
            <a:spLocks noGrp="1"/>
          </p:cNvSpPr>
          <p:nvPr>
            <p:ph idx="1"/>
          </p:nvPr>
        </p:nvSpPr>
        <p:spPr>
          <a:xfrm>
            <a:off x="445735" y="1407894"/>
            <a:ext cx="9889755" cy="3880773"/>
          </a:xfrm>
        </p:spPr>
        <p:txBody>
          <a:bodyPr>
            <a:noAutofit/>
          </a:bodyPr>
          <a:lstStyle/>
          <a:p>
            <a:pPr algn="just">
              <a:lnSpc>
                <a:spcPct val="150000"/>
              </a:lnSpc>
            </a:pPr>
            <a:r>
              <a:rPr lang="en-US" sz="2400" dirty="0" smtClean="0">
                <a:solidFill>
                  <a:srgbClr val="00B050"/>
                </a:solidFill>
              </a:rPr>
              <a:t>High-efficiency </a:t>
            </a:r>
            <a:r>
              <a:rPr lang="en-US" sz="2400" dirty="0">
                <a:solidFill>
                  <a:srgbClr val="00B050"/>
                </a:solidFill>
              </a:rPr>
              <a:t>C</a:t>
            </a:r>
            <a:r>
              <a:rPr lang="en-US" sz="2400" dirty="0" smtClean="0">
                <a:solidFill>
                  <a:srgbClr val="00B050"/>
                </a:solidFill>
              </a:rPr>
              <a:t>BOD </a:t>
            </a:r>
            <a:r>
              <a:rPr lang="en-US" sz="2400" dirty="0">
                <a:solidFill>
                  <a:srgbClr val="00B050"/>
                </a:solidFill>
              </a:rPr>
              <a:t>removal </a:t>
            </a:r>
            <a:r>
              <a:rPr lang="en-US" sz="2400" dirty="0"/>
              <a:t>and nitrification(even in low temperature environments</a:t>
            </a:r>
            <a:r>
              <a:rPr lang="en-US" sz="2400" dirty="0" smtClean="0"/>
              <a:t>)</a:t>
            </a:r>
          </a:p>
          <a:p>
            <a:pPr algn="just">
              <a:lnSpc>
                <a:spcPct val="150000"/>
              </a:lnSpc>
            </a:pPr>
            <a:r>
              <a:rPr lang="en-US" sz="2400" dirty="0" smtClean="0"/>
              <a:t> </a:t>
            </a:r>
            <a:r>
              <a:rPr lang="en-US" sz="2400" dirty="0">
                <a:solidFill>
                  <a:srgbClr val="00B050"/>
                </a:solidFill>
              </a:rPr>
              <a:t>Retention of slow-growing and temperature-sensitive bacterial populations</a:t>
            </a:r>
            <a:r>
              <a:rPr lang="en-US" sz="2400" dirty="0"/>
              <a:t> (i.e., </a:t>
            </a:r>
            <a:r>
              <a:rPr lang="en-US" sz="2400" dirty="0" smtClean="0"/>
              <a:t>autotrophic </a:t>
            </a:r>
            <a:r>
              <a:rPr lang="en-US" sz="2400" dirty="0" err="1" smtClean="0"/>
              <a:t>nitrifiers</a:t>
            </a:r>
            <a:r>
              <a:rPr lang="en-US" sz="2400" dirty="0" smtClean="0"/>
              <a:t> </a:t>
            </a:r>
            <a:r>
              <a:rPr lang="en-US" sz="2400" dirty="0"/>
              <a:t>and methanol-degrading </a:t>
            </a:r>
            <a:r>
              <a:rPr lang="en-US" sz="2400" dirty="0" smtClean="0"/>
              <a:t>heterotrophs, respectively) low HRT</a:t>
            </a:r>
          </a:p>
          <a:p>
            <a:pPr algn="just">
              <a:lnSpc>
                <a:spcPct val="150000"/>
              </a:lnSpc>
            </a:pPr>
            <a:r>
              <a:rPr lang="en-US" sz="2400" dirty="0" smtClean="0">
                <a:solidFill>
                  <a:srgbClr val="00B050"/>
                </a:solidFill>
              </a:rPr>
              <a:t>Reduced </a:t>
            </a:r>
            <a:r>
              <a:rPr lang="en-US" sz="2400" dirty="0">
                <a:solidFill>
                  <a:srgbClr val="00B050"/>
                </a:solidFill>
              </a:rPr>
              <a:t>sludge production </a:t>
            </a:r>
            <a:r>
              <a:rPr lang="en-US" sz="2400" dirty="0"/>
              <a:t>compared </a:t>
            </a:r>
            <a:r>
              <a:rPr lang="en-US" sz="2400" dirty="0" smtClean="0"/>
              <a:t>with activated </a:t>
            </a:r>
            <a:r>
              <a:rPr lang="en-US" sz="2400" dirty="0" smtClean="0"/>
              <a:t>sludge</a:t>
            </a:r>
          </a:p>
          <a:p>
            <a:pPr algn="just">
              <a:lnSpc>
                <a:spcPct val="150000"/>
              </a:lnSpc>
            </a:pPr>
            <a:r>
              <a:rPr lang="en-US" sz="2400" dirty="0"/>
              <a:t>No problems with </a:t>
            </a:r>
            <a:r>
              <a:rPr lang="en-US" sz="2400" dirty="0" err="1"/>
              <a:t>odours</a:t>
            </a:r>
            <a:r>
              <a:rPr lang="en-US" sz="2400" dirty="0"/>
              <a:t>, snails or red-worms as in air phase fixed films</a:t>
            </a:r>
            <a:endParaRPr lang="en-US" sz="2400" dirty="0"/>
          </a:p>
        </p:txBody>
      </p:sp>
    </p:spTree>
    <p:extLst>
      <p:ext uri="{BB962C8B-B14F-4D97-AF65-F5344CB8AC3E}">
        <p14:creationId xmlns:p14="http://schemas.microsoft.com/office/powerpoint/2010/main" val="23441825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671" y="2284866"/>
            <a:ext cx="10752666" cy="4184793"/>
          </a:xfrm>
        </p:spPr>
        <p:txBody>
          <a:bodyPr>
            <a:noAutofit/>
          </a:bodyPr>
          <a:lstStyle/>
          <a:p>
            <a:pPr algn="just">
              <a:lnSpc>
                <a:spcPct val="150000"/>
              </a:lnSpc>
            </a:pPr>
            <a:r>
              <a:rPr lang="en-US" sz="2400" dirty="0"/>
              <a:t>Smaller foot prints.</a:t>
            </a:r>
          </a:p>
          <a:p>
            <a:pPr algn="just">
              <a:lnSpc>
                <a:spcPct val="150000"/>
              </a:lnSpc>
            </a:pPr>
            <a:r>
              <a:rPr lang="en-US" sz="2400" dirty="0"/>
              <a:t> MBBR Provides Five times the Biofilm Surface Area in less than ¼ Reactor Volume as Trickling Filter</a:t>
            </a:r>
          </a:p>
          <a:p>
            <a:pPr algn="just">
              <a:lnSpc>
                <a:spcPct val="150000"/>
              </a:lnSpc>
            </a:pPr>
            <a:r>
              <a:rPr lang="en-US" sz="2400" dirty="0"/>
              <a:t>Can be operated at varying influent load</a:t>
            </a:r>
          </a:p>
          <a:p>
            <a:pPr algn="just">
              <a:lnSpc>
                <a:spcPct val="150000"/>
              </a:lnSpc>
            </a:pPr>
            <a:r>
              <a:rPr lang="en-US" sz="2400" dirty="0"/>
              <a:t> Can be easily retrofitted.</a:t>
            </a:r>
          </a:p>
          <a:p>
            <a:pPr marL="0" indent="0" algn="just">
              <a:lnSpc>
                <a:spcPct val="150000"/>
              </a:lnSpc>
              <a:buNone/>
            </a:pPr>
            <a:endParaRPr lang="en-US" sz="2400" dirty="0" smtClean="0"/>
          </a:p>
        </p:txBody>
      </p:sp>
      <p:sp>
        <p:nvSpPr>
          <p:cNvPr id="4" name="Rectangle 3"/>
          <p:cNvSpPr/>
          <p:nvPr/>
        </p:nvSpPr>
        <p:spPr>
          <a:xfrm>
            <a:off x="2930959" y="608294"/>
            <a:ext cx="2699778" cy="646331"/>
          </a:xfrm>
          <a:prstGeom prst="rect">
            <a:avLst/>
          </a:prstGeom>
        </p:spPr>
        <p:txBody>
          <a:bodyPr wrap="none">
            <a:spAutoFit/>
          </a:bodyPr>
          <a:lstStyle/>
          <a:p>
            <a:r>
              <a:rPr lang="en-US" sz="3600" dirty="0">
                <a:solidFill>
                  <a:srgbClr val="F496CB">
                    <a:lumMod val="75000"/>
                  </a:srgbClr>
                </a:solidFill>
                <a:ea typeface="+mj-ea"/>
                <a:cs typeface="+mj-cs"/>
              </a:rPr>
              <a:t>Advantages:</a:t>
            </a:r>
            <a:endParaRPr lang="en-US" dirty="0"/>
          </a:p>
        </p:txBody>
      </p:sp>
    </p:spTree>
    <p:extLst>
      <p:ext uri="{BB962C8B-B14F-4D97-AF65-F5344CB8AC3E}">
        <p14:creationId xmlns:p14="http://schemas.microsoft.com/office/powerpoint/2010/main" val="18238433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24.jpeg"/>
          <p:cNvPicPr>
            <a:picLocks noGrp="1"/>
          </p:cNvPicPr>
          <p:nvPr>
            <p:ph idx="1"/>
          </p:nvPr>
        </p:nvPicPr>
        <p:blipFill>
          <a:blip r:embed="rId2" cstate="print"/>
          <a:stretch>
            <a:fillRect/>
          </a:stretch>
        </p:blipFill>
        <p:spPr>
          <a:xfrm>
            <a:off x="2315700" y="818867"/>
            <a:ext cx="6609936" cy="57282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4034683" y="0"/>
            <a:ext cx="8596668" cy="1320800"/>
          </a:xfrm>
        </p:spPr>
        <p:txBody>
          <a:bodyPr/>
          <a:lstStyle/>
          <a:p>
            <a:r>
              <a:rPr lang="en-US" dirty="0" smtClean="0"/>
              <a:t>Sludge Digester</a:t>
            </a:r>
            <a:endParaRPr lang="en-US" dirty="0"/>
          </a:p>
        </p:txBody>
      </p:sp>
    </p:spTree>
    <p:extLst>
      <p:ext uri="{BB962C8B-B14F-4D97-AF65-F5344CB8AC3E}">
        <p14:creationId xmlns:p14="http://schemas.microsoft.com/office/powerpoint/2010/main" val="288680847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545" y="309093"/>
            <a:ext cx="11835685" cy="6548907"/>
          </a:xfrm>
        </p:spPr>
        <p:txBody>
          <a:bodyPr>
            <a:normAutofit/>
          </a:bodyPr>
          <a:lstStyle/>
          <a:p>
            <a:pPr marL="0" indent="0">
              <a:buNone/>
            </a:pPr>
            <a:r>
              <a:rPr lang="en-US" sz="2400" b="1" u="heavy" dirty="0" smtClean="0"/>
              <a:t>Hydrolysis</a:t>
            </a:r>
            <a:endParaRPr lang="en-US" sz="2400" b="1" dirty="0" smtClean="0"/>
          </a:p>
          <a:p>
            <a:r>
              <a:rPr lang="en-US" sz="2400" dirty="0" smtClean="0"/>
              <a:t>transforms </a:t>
            </a:r>
            <a:r>
              <a:rPr lang="en-US" sz="2400" dirty="0"/>
              <a:t>suspended organic matter into soluble </a:t>
            </a:r>
            <a:r>
              <a:rPr lang="en-US" sz="2400" dirty="0" smtClean="0"/>
              <a:t>organics. </a:t>
            </a:r>
          </a:p>
          <a:p>
            <a:r>
              <a:rPr lang="en-US" sz="2400" dirty="0"/>
              <a:t>polymeric compounds </a:t>
            </a:r>
            <a:r>
              <a:rPr lang="en-US" sz="2400" dirty="0" smtClean="0"/>
              <a:t>---</a:t>
            </a:r>
            <a:r>
              <a:rPr lang="en-US" sz="2400" dirty="0" smtClean="0">
                <a:sym typeface="Wingdings" panose="05000000000000000000" pitchFamily="2" charset="2"/>
              </a:rPr>
              <a:t>  </a:t>
            </a:r>
            <a:r>
              <a:rPr lang="en-US" sz="2400" dirty="0" smtClean="0"/>
              <a:t>monomeric </a:t>
            </a:r>
            <a:r>
              <a:rPr lang="en-US" sz="2400" dirty="0"/>
              <a:t>or dimeric compounds. </a:t>
            </a:r>
            <a:endParaRPr lang="en-US" sz="2400" dirty="0" smtClean="0"/>
          </a:p>
          <a:p>
            <a:r>
              <a:rPr lang="en-US" sz="2400" dirty="0"/>
              <a:t>optimal pH </a:t>
            </a:r>
            <a:r>
              <a:rPr lang="en-US" sz="2400" dirty="0" smtClean="0"/>
              <a:t>6</a:t>
            </a:r>
          </a:p>
          <a:p>
            <a:pPr marL="0" indent="0">
              <a:buNone/>
            </a:pPr>
            <a:r>
              <a:rPr lang="en-US" sz="2400" b="1" u="heavy" dirty="0" err="1"/>
              <a:t>Acidogenesis</a:t>
            </a:r>
            <a:endParaRPr lang="en-US" sz="2400" b="1" dirty="0"/>
          </a:p>
          <a:p>
            <a:r>
              <a:rPr lang="en-US" sz="2400" dirty="0"/>
              <a:t>soluble organics </a:t>
            </a:r>
            <a:r>
              <a:rPr lang="en-US" sz="2400" dirty="0" smtClean="0"/>
              <a:t>-</a:t>
            </a:r>
            <a:r>
              <a:rPr lang="en-US" sz="2400" dirty="0" smtClean="0">
                <a:sym typeface="Wingdings" panose="05000000000000000000" pitchFamily="2" charset="2"/>
              </a:rPr>
              <a:t></a:t>
            </a:r>
            <a:r>
              <a:rPr lang="en-US" sz="2400" dirty="0" smtClean="0"/>
              <a:t> </a:t>
            </a:r>
            <a:r>
              <a:rPr lang="en-US" sz="2400" dirty="0"/>
              <a:t>volatile fatty acids, mostly C2-C4 acids. </a:t>
            </a:r>
            <a:endParaRPr lang="en-US" sz="2400" dirty="0" smtClean="0"/>
          </a:p>
          <a:p>
            <a:r>
              <a:rPr lang="en-US" sz="2400" dirty="0"/>
              <a:t>volatile fatty acids lowers the </a:t>
            </a:r>
            <a:r>
              <a:rPr lang="en-US" sz="2400" dirty="0" smtClean="0"/>
              <a:t>pH</a:t>
            </a:r>
          </a:p>
          <a:p>
            <a:r>
              <a:rPr lang="en-US" sz="2400" dirty="0"/>
              <a:t>pH </a:t>
            </a:r>
            <a:r>
              <a:rPr lang="en-US" sz="2400" dirty="0" smtClean="0"/>
              <a:t>&lt; </a:t>
            </a:r>
            <a:r>
              <a:rPr lang="en-US" sz="2400" dirty="0"/>
              <a:t>4, the production of </a:t>
            </a:r>
            <a:r>
              <a:rPr lang="en-US" sz="2400" dirty="0" smtClean="0"/>
              <a:t>acids</a:t>
            </a:r>
          </a:p>
          <a:p>
            <a:pPr marL="0" indent="0">
              <a:buNone/>
            </a:pPr>
            <a:r>
              <a:rPr lang="en-US" sz="2400" b="1" dirty="0" err="1"/>
              <a:t>Acetogenesis</a:t>
            </a:r>
            <a:endParaRPr lang="en-US" sz="2400" b="1" dirty="0"/>
          </a:p>
          <a:p>
            <a:r>
              <a:rPr lang="en-US" sz="2400" dirty="0"/>
              <a:t>the </a:t>
            </a:r>
            <a:r>
              <a:rPr lang="en-US" sz="2400" dirty="0" smtClean="0"/>
              <a:t>VFA, ethanol + </a:t>
            </a:r>
            <a:r>
              <a:rPr lang="en-US" sz="2400" dirty="0" smtClean="0"/>
              <a:t>Water ---</a:t>
            </a:r>
            <a:r>
              <a:rPr lang="en-US" sz="2400" dirty="0" smtClean="0">
                <a:sym typeface="Wingdings" panose="05000000000000000000" pitchFamily="2" charset="2"/>
              </a:rPr>
              <a:t></a:t>
            </a:r>
            <a:r>
              <a:rPr lang="en-US" sz="2400" dirty="0" smtClean="0"/>
              <a:t> </a:t>
            </a:r>
            <a:r>
              <a:rPr lang="en-US" sz="2400" dirty="0" smtClean="0"/>
              <a:t>acetic </a:t>
            </a:r>
            <a:r>
              <a:rPr lang="en-US" sz="2400" dirty="0"/>
              <a:t>acid, CO</a:t>
            </a:r>
            <a:r>
              <a:rPr lang="en-US" sz="2400" baseline="-25000" dirty="0"/>
              <a:t>2</a:t>
            </a:r>
            <a:r>
              <a:rPr lang="en-US" sz="2400" dirty="0"/>
              <a:t> and H</a:t>
            </a:r>
            <a:r>
              <a:rPr lang="en-US" sz="2400" baseline="-25000" dirty="0"/>
              <a:t>2</a:t>
            </a:r>
            <a:r>
              <a:rPr lang="en-US" sz="2400" dirty="0" smtClean="0"/>
              <a:t>.</a:t>
            </a:r>
          </a:p>
          <a:p>
            <a:pPr marL="0" indent="0">
              <a:buNone/>
            </a:pPr>
            <a:r>
              <a:rPr lang="en-US" sz="2400" b="1" dirty="0" err="1" smtClean="0"/>
              <a:t>Methanogenesis</a:t>
            </a:r>
            <a:endParaRPr lang="en-US" sz="2400" b="1" dirty="0" smtClean="0"/>
          </a:p>
          <a:p>
            <a:r>
              <a:rPr lang="en-US" sz="2400" dirty="0"/>
              <a:t>70% </a:t>
            </a:r>
            <a:r>
              <a:rPr lang="en-US" sz="2400" dirty="0" smtClean="0"/>
              <a:t>of acetic </a:t>
            </a:r>
            <a:r>
              <a:rPr lang="en-US" sz="2400" dirty="0"/>
              <a:t>acid, CO</a:t>
            </a:r>
            <a:r>
              <a:rPr lang="en-US" sz="2400" baseline="-25000" dirty="0"/>
              <a:t>2</a:t>
            </a:r>
            <a:r>
              <a:rPr lang="en-US" sz="2400" dirty="0"/>
              <a:t> and H</a:t>
            </a:r>
            <a:r>
              <a:rPr lang="en-US" sz="2400" baseline="-25000" dirty="0"/>
              <a:t>2</a:t>
            </a:r>
            <a:r>
              <a:rPr lang="en-US" sz="2400" dirty="0"/>
              <a:t> </a:t>
            </a:r>
            <a:r>
              <a:rPr lang="en-US" sz="2400" dirty="0" smtClean="0"/>
              <a:t>--</a:t>
            </a:r>
            <a:r>
              <a:rPr lang="en-US" sz="2400" dirty="0" smtClean="0">
                <a:sym typeface="Wingdings" panose="05000000000000000000" pitchFamily="2" charset="2"/>
              </a:rPr>
              <a:t> </a:t>
            </a:r>
            <a:r>
              <a:rPr lang="en-US" sz="2400" dirty="0" smtClean="0"/>
              <a:t>methane</a:t>
            </a:r>
          </a:p>
          <a:p>
            <a:r>
              <a:rPr lang="en-US" sz="2400" dirty="0"/>
              <a:t>30% of the biogas is produced in the </a:t>
            </a:r>
            <a:r>
              <a:rPr lang="en-US" sz="2400" dirty="0" err="1"/>
              <a:t>hydrogenotrophic</a:t>
            </a:r>
            <a:r>
              <a:rPr lang="en-US" sz="2400" dirty="0"/>
              <a:t> </a:t>
            </a:r>
            <a:r>
              <a:rPr lang="en-US" sz="2400" dirty="0" err="1"/>
              <a:t>methanogenesis</a:t>
            </a:r>
            <a:endParaRPr lang="en-US" sz="2400" dirty="0" smtClean="0"/>
          </a:p>
          <a:p>
            <a:endParaRPr lang="en-US" sz="2400" b="1" dirty="0"/>
          </a:p>
          <a:p>
            <a:endParaRPr lang="en-US" sz="2400" dirty="0"/>
          </a:p>
          <a:p>
            <a:endParaRPr lang="en-US" sz="2400" dirty="0" smtClean="0"/>
          </a:p>
          <a:p>
            <a:endParaRPr lang="en-US" sz="2400" dirty="0"/>
          </a:p>
        </p:txBody>
      </p:sp>
    </p:spTree>
    <p:extLst>
      <p:ext uri="{BB962C8B-B14F-4D97-AF65-F5344CB8AC3E}">
        <p14:creationId xmlns:p14="http://schemas.microsoft.com/office/powerpoint/2010/main" val="22128695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25.jpeg"/>
          <p:cNvPicPr/>
          <p:nvPr/>
        </p:nvPicPr>
        <p:blipFill>
          <a:blip r:embed="rId2" cstate="print"/>
          <a:stretch>
            <a:fillRect/>
          </a:stretch>
        </p:blipFill>
        <p:spPr>
          <a:xfrm>
            <a:off x="4697714" y="805890"/>
            <a:ext cx="6350498" cy="5336862"/>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78567" y="1930400"/>
            <a:ext cx="4075070" cy="2308324"/>
          </a:xfrm>
          <a:prstGeom prst="rect">
            <a:avLst/>
          </a:prstGeom>
        </p:spPr>
        <p:txBody>
          <a:bodyPr wrap="square">
            <a:spAutoFit/>
          </a:bodyPr>
          <a:lstStyle/>
          <a:p>
            <a:pPr algn="just">
              <a:lnSpc>
                <a:spcPct val="150000"/>
              </a:lnSpc>
            </a:pPr>
            <a:r>
              <a:rPr lang="en-US" sz="2400" dirty="0">
                <a:solidFill>
                  <a:srgbClr val="0070C0"/>
                </a:solidFill>
                <a:latin typeface="Times New Roman" panose="02020603050405020304" pitchFamily="18" charset="0"/>
                <a:ea typeface="Times New Roman" panose="02020603050405020304" pitchFamily="18" charset="0"/>
              </a:rPr>
              <a:t>RCC or steel tank of cylindrical shape with </a:t>
            </a:r>
            <a:r>
              <a:rPr lang="en-US" sz="2400" dirty="0">
                <a:solidFill>
                  <a:schemeClr val="accent2">
                    <a:lumMod val="75000"/>
                  </a:schemeClr>
                </a:solidFill>
                <a:latin typeface="Times New Roman" panose="02020603050405020304" pitchFamily="18" charset="0"/>
                <a:ea typeface="Times New Roman" panose="02020603050405020304" pitchFamily="18" charset="0"/>
              </a:rPr>
              <a:t>hopper bottom </a:t>
            </a:r>
            <a:r>
              <a:rPr lang="en-US" sz="2400" dirty="0">
                <a:solidFill>
                  <a:srgbClr val="0070C0"/>
                </a:solidFill>
                <a:latin typeface="Times New Roman" panose="02020603050405020304" pitchFamily="18" charset="0"/>
                <a:ea typeface="Times New Roman" panose="02020603050405020304" pitchFamily="18" charset="0"/>
              </a:rPr>
              <a:t>and is covered with </a:t>
            </a:r>
            <a:r>
              <a:rPr lang="en-US" sz="2400" dirty="0">
                <a:solidFill>
                  <a:schemeClr val="accent2">
                    <a:lumMod val="75000"/>
                  </a:schemeClr>
                </a:solidFill>
                <a:latin typeface="Times New Roman" panose="02020603050405020304" pitchFamily="18" charset="0"/>
                <a:ea typeface="Times New Roman" panose="02020603050405020304" pitchFamily="18" charset="0"/>
              </a:rPr>
              <a:t>fixed or floating type of roofs</a:t>
            </a:r>
            <a:endParaRPr lang="en-US" sz="2400" dirty="0">
              <a:solidFill>
                <a:schemeClr val="accent2">
                  <a:lumMod val="75000"/>
                </a:schemeClr>
              </a:solidFill>
            </a:endParaRPr>
          </a:p>
        </p:txBody>
      </p:sp>
    </p:spTree>
    <p:extLst>
      <p:ext uri="{BB962C8B-B14F-4D97-AF65-F5344CB8AC3E}">
        <p14:creationId xmlns:p14="http://schemas.microsoft.com/office/powerpoint/2010/main" val="3767446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186519"/>
            <a:ext cx="10691251" cy="1320800"/>
          </a:xfrm>
        </p:spPr>
        <p:txBody>
          <a:bodyPr>
            <a:normAutofit/>
          </a:bodyPr>
          <a:lstStyle/>
          <a:p>
            <a:r>
              <a:rPr lang="en-US" b="1" dirty="0"/>
              <a:t>Factors affecting process of Sludge Digestion</a:t>
            </a:r>
            <a:br>
              <a:rPr lang="en-US" b="1" dirty="0"/>
            </a:br>
            <a:endParaRPr lang="en-US" dirty="0"/>
          </a:p>
        </p:txBody>
      </p:sp>
      <p:sp>
        <p:nvSpPr>
          <p:cNvPr id="3" name="Content Placeholder 2"/>
          <p:cNvSpPr>
            <a:spLocks noGrp="1"/>
          </p:cNvSpPr>
          <p:nvPr>
            <p:ph idx="1"/>
          </p:nvPr>
        </p:nvSpPr>
        <p:spPr>
          <a:xfrm>
            <a:off x="232012" y="1220717"/>
            <a:ext cx="11260651" cy="4792372"/>
          </a:xfrm>
        </p:spPr>
        <p:txBody>
          <a:bodyPr>
            <a:noAutofit/>
          </a:bodyPr>
          <a:lstStyle/>
          <a:p>
            <a:pPr>
              <a:lnSpc>
                <a:spcPct val="150000"/>
              </a:lnSpc>
              <a:buFont typeface="Wingdings" panose="05000000000000000000" pitchFamily="2" charset="2"/>
              <a:buChar char="q"/>
            </a:pPr>
            <a:r>
              <a:rPr lang="en-US" sz="2400" i="1" dirty="0" smtClean="0"/>
              <a:t>Temperature</a:t>
            </a:r>
          </a:p>
          <a:p>
            <a:pPr>
              <a:lnSpc>
                <a:spcPct val="150000"/>
              </a:lnSpc>
            </a:pPr>
            <a:r>
              <a:rPr lang="en-US" sz="2400" dirty="0" err="1" smtClean="0"/>
              <a:t>thermophilic</a:t>
            </a:r>
            <a:r>
              <a:rPr lang="en-US" sz="2400" dirty="0" smtClean="0"/>
              <a:t> </a:t>
            </a:r>
            <a:r>
              <a:rPr lang="en-US" sz="2400" dirty="0"/>
              <a:t>zone 40-60</a:t>
            </a:r>
            <a:r>
              <a:rPr lang="en-US" sz="2400" baseline="30000" dirty="0"/>
              <a:t>0</a:t>
            </a:r>
            <a:r>
              <a:rPr lang="en-US" sz="2400" dirty="0"/>
              <a:t>C  </a:t>
            </a:r>
            <a:r>
              <a:rPr lang="en-US" sz="2400" dirty="0"/>
              <a:t>and </a:t>
            </a:r>
            <a:r>
              <a:rPr lang="en-US" sz="2400" dirty="0" err="1"/>
              <a:t>mesophilic</a:t>
            </a:r>
            <a:r>
              <a:rPr lang="en-US" sz="2400" dirty="0"/>
              <a:t> </a:t>
            </a:r>
            <a:r>
              <a:rPr lang="en-US" sz="2400" dirty="0" smtClean="0"/>
              <a:t>zone- 25 </a:t>
            </a:r>
            <a:r>
              <a:rPr lang="en-US" sz="2400" dirty="0"/>
              <a:t>to 40</a:t>
            </a:r>
            <a:r>
              <a:rPr lang="en-US" sz="2400" baseline="30000" dirty="0"/>
              <a:t>0</a:t>
            </a:r>
            <a:r>
              <a:rPr lang="en-US" sz="2400" dirty="0"/>
              <a:t>C </a:t>
            </a:r>
          </a:p>
          <a:p>
            <a:pPr>
              <a:lnSpc>
                <a:spcPct val="150000"/>
              </a:lnSpc>
              <a:buFont typeface="Wingdings" panose="05000000000000000000" pitchFamily="2" charset="2"/>
              <a:buChar char="q"/>
            </a:pPr>
            <a:r>
              <a:rPr lang="en-US" sz="2400" i="1" dirty="0"/>
              <a:t>pH value</a:t>
            </a:r>
            <a:endParaRPr lang="en-US" sz="2400" dirty="0"/>
          </a:p>
          <a:p>
            <a:pPr>
              <a:lnSpc>
                <a:spcPct val="150000"/>
              </a:lnSpc>
              <a:buFont typeface="Wingdings" panose="05000000000000000000" pitchFamily="2" charset="2"/>
              <a:buChar char="q"/>
            </a:pPr>
            <a:r>
              <a:rPr lang="en-US" sz="2400" i="1" dirty="0" smtClean="0"/>
              <a:t>Seeding</a:t>
            </a:r>
          </a:p>
          <a:p>
            <a:pPr lvl="1">
              <a:lnSpc>
                <a:spcPct val="150000"/>
              </a:lnSpc>
            </a:pPr>
            <a:r>
              <a:rPr lang="en-US" sz="2400" i="1" dirty="0">
                <a:solidFill>
                  <a:schemeClr val="accent6">
                    <a:lumMod val="75000"/>
                  </a:schemeClr>
                </a:solidFill>
              </a:rPr>
              <a:t>Seeding with the digested sludge </a:t>
            </a:r>
            <a:r>
              <a:rPr lang="en-US" sz="2400" dirty="0" smtClean="0"/>
              <a:t>encourage </a:t>
            </a:r>
            <a:r>
              <a:rPr lang="en-US" sz="2400" dirty="0"/>
              <a:t>the growth of useful bacteria</a:t>
            </a:r>
          </a:p>
          <a:p>
            <a:pPr>
              <a:lnSpc>
                <a:spcPct val="150000"/>
              </a:lnSpc>
            </a:pPr>
            <a:r>
              <a:rPr lang="en-US" sz="2400" i="1" dirty="0"/>
              <a:t>Mixing and stirring of raw sludge with digested </a:t>
            </a:r>
            <a:r>
              <a:rPr lang="en-US" sz="2400" i="1" dirty="0" smtClean="0"/>
              <a:t>sludge:</a:t>
            </a:r>
          </a:p>
          <a:p>
            <a:pPr lvl="1">
              <a:lnSpc>
                <a:spcPct val="150000"/>
              </a:lnSpc>
            </a:pPr>
            <a:r>
              <a:rPr lang="en-US" sz="2200" dirty="0" smtClean="0"/>
              <a:t>mixed </a:t>
            </a:r>
            <a:r>
              <a:rPr lang="en-US" sz="2200" dirty="0"/>
              <a:t>with raw sludge for optimum conditions for the growth and activities of bacteria.</a:t>
            </a:r>
          </a:p>
          <a:p>
            <a:pPr>
              <a:lnSpc>
                <a:spcPct val="150000"/>
              </a:lnSpc>
            </a:pPr>
            <a:endParaRPr lang="en-US" sz="2400" dirty="0"/>
          </a:p>
        </p:txBody>
      </p:sp>
    </p:spTree>
    <p:extLst>
      <p:ext uri="{BB962C8B-B14F-4D97-AF65-F5344CB8AC3E}">
        <p14:creationId xmlns:p14="http://schemas.microsoft.com/office/powerpoint/2010/main" val="1930393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Drop Manhole</a:t>
            </a:r>
          </a:p>
        </p:txBody>
      </p:sp>
      <p:sp>
        <p:nvSpPr>
          <p:cNvPr id="3" name="Content Placeholder 2"/>
          <p:cNvSpPr>
            <a:spLocks noGrp="1"/>
          </p:cNvSpPr>
          <p:nvPr>
            <p:ph sz="half" idx="1"/>
          </p:nvPr>
        </p:nvSpPr>
        <p:spPr>
          <a:xfrm>
            <a:off x="130629" y="1667103"/>
            <a:ext cx="5718628" cy="3880772"/>
          </a:xfrm>
        </p:spPr>
        <p:txBody>
          <a:bodyPr>
            <a:noAutofit/>
          </a:bodyPr>
          <a:lstStyle/>
          <a:p>
            <a:pPr>
              <a:lnSpc>
                <a:spcPct val="150000"/>
              </a:lnSpc>
            </a:pPr>
            <a:r>
              <a:rPr lang="en-US" sz="2400" dirty="0" smtClean="0"/>
              <a:t>It </a:t>
            </a:r>
            <a:r>
              <a:rPr lang="en-US" sz="2400" dirty="0"/>
              <a:t>is a measure of connecting </a:t>
            </a:r>
            <a:r>
              <a:rPr lang="en-US" sz="2400" dirty="0">
                <a:solidFill>
                  <a:srgbClr val="00B050"/>
                </a:solidFill>
              </a:rPr>
              <a:t>high level branch sewer to low level main sewer. </a:t>
            </a:r>
            <a:endParaRPr lang="en-US" sz="2400" dirty="0" smtClean="0">
              <a:solidFill>
                <a:srgbClr val="00B050"/>
              </a:solidFill>
            </a:endParaRPr>
          </a:p>
          <a:p>
            <a:pPr>
              <a:lnSpc>
                <a:spcPct val="150000"/>
              </a:lnSpc>
            </a:pPr>
            <a:r>
              <a:rPr lang="en-US" sz="2400" dirty="0" smtClean="0"/>
              <a:t>through </a:t>
            </a:r>
            <a:r>
              <a:rPr lang="en-US" sz="2400" dirty="0"/>
              <a:t>a vertical pipe. </a:t>
            </a:r>
            <a:endParaRPr lang="en-US" sz="2400" dirty="0" smtClean="0"/>
          </a:p>
          <a:p>
            <a:pPr>
              <a:lnSpc>
                <a:spcPct val="150000"/>
              </a:lnSpc>
            </a:pPr>
            <a:r>
              <a:rPr lang="en-US" sz="2400" dirty="0" smtClean="0"/>
              <a:t>difference </a:t>
            </a:r>
            <a:r>
              <a:rPr lang="en-US" sz="2400" dirty="0">
                <a:solidFill>
                  <a:srgbClr val="00B050"/>
                </a:solidFill>
              </a:rPr>
              <a:t>in </a:t>
            </a:r>
            <a:r>
              <a:rPr lang="en-US" sz="2400" dirty="0" smtClean="0">
                <a:solidFill>
                  <a:srgbClr val="00B050"/>
                </a:solidFill>
              </a:rPr>
              <a:t>level &gt; 60cm </a:t>
            </a:r>
            <a:r>
              <a:rPr lang="en-US" sz="2400" dirty="0"/>
              <a:t>between </a:t>
            </a:r>
            <a:r>
              <a:rPr lang="en-US" sz="2400" dirty="0">
                <a:solidFill>
                  <a:srgbClr val="00B050"/>
                </a:solidFill>
              </a:rPr>
              <a:t>branch </a:t>
            </a:r>
            <a:r>
              <a:rPr lang="en-US" sz="2400" dirty="0" smtClean="0">
                <a:solidFill>
                  <a:srgbClr val="00B050"/>
                </a:solidFill>
              </a:rPr>
              <a:t>&amp; main </a:t>
            </a:r>
            <a:r>
              <a:rPr lang="en-US" sz="2400" dirty="0">
                <a:solidFill>
                  <a:srgbClr val="00B050"/>
                </a:solidFill>
              </a:rPr>
              <a:t>sewer, </a:t>
            </a:r>
            <a:endParaRPr lang="en-US" sz="2400" dirty="0" smtClean="0">
              <a:solidFill>
                <a:srgbClr val="00B050"/>
              </a:solidFill>
            </a:endParaRPr>
          </a:p>
          <a:p>
            <a:pPr>
              <a:lnSpc>
                <a:spcPct val="150000"/>
              </a:lnSpc>
            </a:pPr>
            <a:r>
              <a:rPr lang="en-US" sz="2400" dirty="0" smtClean="0">
                <a:solidFill>
                  <a:srgbClr val="FF0000"/>
                </a:solidFill>
              </a:rPr>
              <a:t>avoids</a:t>
            </a:r>
            <a:r>
              <a:rPr lang="en-US" sz="2400" dirty="0" smtClean="0"/>
              <a:t> increasing </a:t>
            </a:r>
            <a:r>
              <a:rPr lang="en-US" sz="2400" dirty="0"/>
              <a:t>the </a:t>
            </a:r>
            <a:r>
              <a:rPr lang="en-US" sz="2400" dirty="0">
                <a:solidFill>
                  <a:srgbClr val="FF0000"/>
                </a:solidFill>
              </a:rPr>
              <a:t>sewer grade </a:t>
            </a:r>
          </a:p>
        </p:txBody>
      </p:sp>
      <p:pic>
        <p:nvPicPr>
          <p:cNvPr id="5" name="Picture 4"/>
          <p:cNvPicPr>
            <a:picLocks noChangeAspect="1"/>
          </p:cNvPicPr>
          <p:nvPr/>
        </p:nvPicPr>
        <p:blipFill rotWithShape="1">
          <a:blip r:embed="rId2"/>
          <a:srcRect l="13106" t="2945" r="8989" b="-2945"/>
          <a:stretch/>
        </p:blipFill>
        <p:spPr>
          <a:xfrm>
            <a:off x="6096000" y="1143082"/>
            <a:ext cx="5660572" cy="4928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0287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43103"/>
            <a:ext cx="8596668" cy="1320800"/>
          </a:xfrm>
        </p:spPr>
        <p:txBody>
          <a:bodyPr/>
          <a:lstStyle/>
          <a:p>
            <a:r>
              <a:rPr lang="en-US" dirty="0"/>
              <a:t>Catch Basins</a:t>
            </a:r>
          </a:p>
        </p:txBody>
      </p:sp>
      <p:sp>
        <p:nvSpPr>
          <p:cNvPr id="3" name="Content Placeholder 2"/>
          <p:cNvSpPr>
            <a:spLocks noGrp="1"/>
          </p:cNvSpPr>
          <p:nvPr>
            <p:ph sz="half" idx="1"/>
          </p:nvPr>
        </p:nvSpPr>
        <p:spPr>
          <a:xfrm>
            <a:off x="108980" y="860660"/>
            <a:ext cx="5479019" cy="5087257"/>
          </a:xfrm>
        </p:spPr>
        <p:txBody>
          <a:bodyPr>
            <a:noAutofit/>
          </a:bodyPr>
          <a:lstStyle/>
          <a:p>
            <a:pPr algn="just">
              <a:lnSpc>
                <a:spcPct val="150000"/>
              </a:lnSpc>
            </a:pPr>
            <a:r>
              <a:rPr lang="en-US" sz="2000" dirty="0">
                <a:solidFill>
                  <a:srgbClr val="FF0000"/>
                </a:solidFill>
              </a:rPr>
              <a:t>structures of pucca chamber </a:t>
            </a:r>
            <a:r>
              <a:rPr lang="en-US" sz="2000" dirty="0"/>
              <a:t>and </a:t>
            </a:r>
            <a:r>
              <a:rPr lang="en-US" sz="2000" dirty="0" smtClean="0"/>
              <a:t>a stout cover </a:t>
            </a:r>
            <a:r>
              <a:rPr lang="en-US" sz="2000" dirty="0" smtClean="0">
                <a:solidFill>
                  <a:schemeClr val="accent6">
                    <a:lumMod val="75000"/>
                  </a:schemeClr>
                </a:solidFill>
              </a:rPr>
              <a:t>for </a:t>
            </a:r>
            <a:r>
              <a:rPr lang="en-US" sz="2000" dirty="0">
                <a:solidFill>
                  <a:schemeClr val="accent6">
                    <a:lumMod val="75000"/>
                  </a:schemeClr>
                </a:solidFill>
              </a:rPr>
              <a:t>the retention </a:t>
            </a:r>
            <a:r>
              <a:rPr lang="en-US" sz="2000" dirty="0">
                <a:solidFill>
                  <a:srgbClr val="00B0F0"/>
                </a:solidFill>
              </a:rPr>
              <a:t>of suspended grit, sludge and other heavy debris and floating rubbish from rain water </a:t>
            </a:r>
            <a:r>
              <a:rPr lang="en-US" sz="2000" dirty="0"/>
              <a:t>which otherwise </a:t>
            </a:r>
            <a:r>
              <a:rPr lang="en-US" sz="2000" dirty="0" smtClean="0"/>
              <a:t>cause </a:t>
            </a:r>
            <a:r>
              <a:rPr lang="en-US" sz="2000" dirty="0"/>
              <a:t>choking </a:t>
            </a:r>
            <a:r>
              <a:rPr lang="en-US" sz="2000" dirty="0" smtClean="0"/>
              <a:t>problems</a:t>
            </a:r>
          </a:p>
          <a:p>
            <a:pPr>
              <a:lnSpc>
                <a:spcPct val="150000"/>
              </a:lnSpc>
            </a:pPr>
            <a:r>
              <a:rPr lang="en-US" sz="2000" dirty="0" smtClean="0"/>
              <a:t>Submerged outlet pipe( Sewer Pipe)</a:t>
            </a:r>
          </a:p>
          <a:p>
            <a:pPr algn="just">
              <a:lnSpc>
                <a:spcPct val="150000"/>
              </a:lnSpc>
            </a:pPr>
            <a:r>
              <a:rPr lang="en-US" sz="2000" dirty="0" smtClean="0"/>
              <a:t>use </a:t>
            </a:r>
            <a:r>
              <a:rPr lang="en-US" sz="2000" dirty="0"/>
              <a:t>is not recommended </a:t>
            </a:r>
            <a:endParaRPr lang="en-US" sz="2000" dirty="0" smtClean="0"/>
          </a:p>
          <a:p>
            <a:pPr algn="just">
              <a:lnSpc>
                <a:spcPct val="150000"/>
              </a:lnSpc>
            </a:pPr>
            <a:r>
              <a:rPr lang="en-US" sz="2000" dirty="0" smtClean="0"/>
              <a:t>more </a:t>
            </a:r>
            <a:r>
              <a:rPr lang="en-US" sz="2000" dirty="0"/>
              <a:t>of a nuisance </a:t>
            </a:r>
            <a:endParaRPr lang="en-US" sz="2000" dirty="0" smtClean="0"/>
          </a:p>
          <a:p>
            <a:pPr algn="just">
              <a:lnSpc>
                <a:spcPct val="150000"/>
              </a:lnSpc>
            </a:pPr>
            <a:r>
              <a:rPr lang="en-US" sz="2000" dirty="0" smtClean="0"/>
              <a:t>source </a:t>
            </a:r>
            <a:r>
              <a:rPr lang="en-US" sz="2000" dirty="0"/>
              <a:t>of mosquito breeding </a:t>
            </a:r>
            <a:endParaRPr lang="en-US" sz="2000" dirty="0" smtClean="0"/>
          </a:p>
          <a:p>
            <a:pPr algn="just">
              <a:lnSpc>
                <a:spcPct val="150000"/>
              </a:lnSpc>
            </a:pPr>
            <a:r>
              <a:rPr lang="en-US" sz="2000" dirty="0" smtClean="0"/>
              <a:t> substantial  </a:t>
            </a:r>
            <a:r>
              <a:rPr lang="en-US" sz="2000" dirty="0"/>
              <a:t>maintenance problems.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56489" y="4717633"/>
            <a:ext cx="4729708" cy="2102092"/>
          </a:xfrm>
        </p:spPr>
      </p:pic>
      <p:pic>
        <p:nvPicPr>
          <p:cNvPr id="7" name="Picture 6"/>
          <p:cNvPicPr>
            <a:picLocks noChangeAspect="1"/>
          </p:cNvPicPr>
          <p:nvPr/>
        </p:nvPicPr>
        <p:blipFill>
          <a:blip r:embed="rId3"/>
          <a:stretch>
            <a:fillRect/>
          </a:stretch>
        </p:blipFill>
        <p:spPr>
          <a:xfrm>
            <a:off x="6156353" y="-193161"/>
            <a:ext cx="5588000" cy="4574530"/>
          </a:xfrm>
          <a:prstGeom prst="rect">
            <a:avLst/>
          </a:prstGeom>
        </p:spPr>
      </p:pic>
    </p:spTree>
    <p:extLst>
      <p:ext uri="{BB962C8B-B14F-4D97-AF65-F5344CB8AC3E}">
        <p14:creationId xmlns:p14="http://schemas.microsoft.com/office/powerpoint/2010/main" val="1655071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685" y="102061"/>
            <a:ext cx="4864100" cy="6426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72" y="467841"/>
            <a:ext cx="6178117" cy="4914007"/>
          </a:xfrm>
          <a:prstGeom prst="rect">
            <a:avLst/>
          </a:prstGeom>
        </p:spPr>
      </p:pic>
    </p:spTree>
    <p:extLst>
      <p:ext uri="{BB962C8B-B14F-4D97-AF65-F5344CB8AC3E}">
        <p14:creationId xmlns:p14="http://schemas.microsoft.com/office/powerpoint/2010/main" val="3516613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62706" y="0"/>
            <a:ext cx="8596668" cy="1320800"/>
          </a:xfrm>
        </p:spPr>
        <p:txBody>
          <a:bodyPr>
            <a:normAutofit fontScale="90000"/>
          </a:bodyPr>
          <a:lstStyle/>
          <a:p>
            <a:r>
              <a:rPr lang="en-US" b="1" dirty="0"/>
              <a:t>Basic principles of good drainage system </a:t>
            </a:r>
            <a:r>
              <a:rPr lang="en-US" dirty="0"/>
              <a:t/>
            </a:r>
            <a:br>
              <a:rPr lang="en-US" dirty="0"/>
            </a:br>
            <a:endParaRPr lang="en-US" dirty="0"/>
          </a:p>
        </p:txBody>
      </p:sp>
      <p:sp>
        <p:nvSpPr>
          <p:cNvPr id="6" name="Content Placeholder 5"/>
          <p:cNvSpPr>
            <a:spLocks noGrp="1"/>
          </p:cNvSpPr>
          <p:nvPr>
            <p:ph idx="1"/>
          </p:nvPr>
        </p:nvSpPr>
        <p:spPr>
          <a:xfrm>
            <a:off x="58057" y="558802"/>
            <a:ext cx="12133943" cy="5050970"/>
          </a:xfrm>
        </p:spPr>
        <p:txBody>
          <a:bodyPr>
            <a:noAutofit/>
          </a:bodyPr>
          <a:lstStyle/>
          <a:p>
            <a:pPr>
              <a:lnSpc>
                <a:spcPct val="150000"/>
              </a:lnSpc>
            </a:pPr>
            <a:r>
              <a:rPr lang="en-US" sz="2000" dirty="0" smtClean="0">
                <a:solidFill>
                  <a:schemeClr val="accent6">
                    <a:lumMod val="75000"/>
                  </a:schemeClr>
                </a:solidFill>
              </a:rPr>
              <a:t>Material</a:t>
            </a:r>
            <a:r>
              <a:rPr lang="en-US" sz="2000" dirty="0" smtClean="0"/>
              <a:t> </a:t>
            </a:r>
            <a:r>
              <a:rPr lang="en-US" sz="2000" dirty="0"/>
              <a:t>have adequate </a:t>
            </a:r>
            <a:r>
              <a:rPr lang="en-US" sz="2000" dirty="0">
                <a:solidFill>
                  <a:schemeClr val="accent6">
                    <a:lumMod val="75000"/>
                  </a:schemeClr>
                </a:solidFill>
              </a:rPr>
              <a:t>strength </a:t>
            </a:r>
            <a:r>
              <a:rPr lang="en-US" sz="2000" dirty="0"/>
              <a:t>and durability</a:t>
            </a:r>
            <a:r>
              <a:rPr lang="en-US" sz="2000" dirty="0" smtClean="0"/>
              <a:t>.</a:t>
            </a:r>
          </a:p>
          <a:p>
            <a:pPr>
              <a:lnSpc>
                <a:spcPct val="150000"/>
              </a:lnSpc>
            </a:pPr>
            <a:r>
              <a:rPr lang="en-US" sz="2000" dirty="0" smtClean="0">
                <a:solidFill>
                  <a:schemeClr val="accent6">
                    <a:lumMod val="75000"/>
                  </a:schemeClr>
                </a:solidFill>
              </a:rPr>
              <a:t>Diameter </a:t>
            </a:r>
            <a:r>
              <a:rPr lang="en-US" sz="2000" dirty="0"/>
              <a:t>of drain to be as </a:t>
            </a:r>
            <a:r>
              <a:rPr lang="en-US" sz="2000" dirty="0">
                <a:solidFill>
                  <a:schemeClr val="accent6">
                    <a:lumMod val="75000"/>
                  </a:schemeClr>
                </a:solidFill>
              </a:rPr>
              <a:t>small</a:t>
            </a:r>
            <a:r>
              <a:rPr lang="en-US" sz="2000" dirty="0"/>
              <a:t> as possible. </a:t>
            </a:r>
            <a:endParaRPr lang="en-US" sz="2000" dirty="0" smtClean="0"/>
          </a:p>
          <a:p>
            <a:pPr>
              <a:lnSpc>
                <a:spcPct val="150000"/>
              </a:lnSpc>
            </a:pPr>
            <a:r>
              <a:rPr lang="en-US" sz="2000" dirty="0" smtClean="0">
                <a:solidFill>
                  <a:schemeClr val="accent6">
                    <a:lumMod val="75000"/>
                  </a:schemeClr>
                </a:solidFill>
              </a:rPr>
              <a:t>Accessibility</a:t>
            </a:r>
            <a:r>
              <a:rPr lang="en-US" sz="2000" dirty="0" smtClean="0"/>
              <a:t>- </a:t>
            </a:r>
            <a:r>
              <a:rPr lang="en-US" sz="2000" dirty="0"/>
              <a:t>every part of drain within reach for inspection and maintenance. </a:t>
            </a:r>
            <a:endParaRPr lang="en-US" sz="2000" dirty="0" smtClean="0"/>
          </a:p>
          <a:p>
            <a:pPr>
              <a:lnSpc>
                <a:spcPct val="150000"/>
              </a:lnSpc>
            </a:pPr>
            <a:r>
              <a:rPr lang="en-US" sz="2000" dirty="0" smtClean="0"/>
              <a:t>Laid </a:t>
            </a:r>
            <a:r>
              <a:rPr lang="en-US" sz="2000" dirty="0"/>
              <a:t>in </a:t>
            </a:r>
            <a:r>
              <a:rPr lang="en-US" sz="2000" dirty="0">
                <a:solidFill>
                  <a:schemeClr val="accent6">
                    <a:lumMod val="75000"/>
                  </a:schemeClr>
                </a:solidFill>
              </a:rPr>
              <a:t>straight runs </a:t>
            </a:r>
            <a:r>
              <a:rPr lang="en-US" sz="2000" dirty="0"/>
              <a:t>as far as possible. </a:t>
            </a:r>
            <a:endParaRPr lang="en-US" sz="2000" dirty="0" smtClean="0"/>
          </a:p>
          <a:p>
            <a:pPr>
              <a:lnSpc>
                <a:spcPct val="150000"/>
              </a:lnSpc>
            </a:pPr>
            <a:r>
              <a:rPr lang="en-US" sz="2000" dirty="0" smtClean="0"/>
              <a:t>Drains </a:t>
            </a:r>
            <a:r>
              <a:rPr lang="en-US" sz="2000" dirty="0"/>
              <a:t>laid to a </a:t>
            </a:r>
            <a:r>
              <a:rPr lang="en-US" sz="2000" dirty="0">
                <a:solidFill>
                  <a:schemeClr val="accent6">
                    <a:lumMod val="75000"/>
                  </a:schemeClr>
                </a:solidFill>
              </a:rPr>
              <a:t>gradient</a:t>
            </a:r>
            <a:r>
              <a:rPr lang="en-US" sz="2000" dirty="0"/>
              <a:t>. </a:t>
            </a:r>
            <a:endParaRPr lang="en-US" sz="2000" dirty="0" smtClean="0"/>
          </a:p>
          <a:p>
            <a:pPr>
              <a:lnSpc>
                <a:spcPct val="150000"/>
              </a:lnSpc>
            </a:pPr>
            <a:r>
              <a:rPr lang="en-US" sz="2000" dirty="0" smtClean="0">
                <a:solidFill>
                  <a:schemeClr val="accent6">
                    <a:lumMod val="75000"/>
                  </a:schemeClr>
                </a:solidFill>
              </a:rPr>
              <a:t>Inlet </a:t>
            </a:r>
            <a:r>
              <a:rPr lang="en-US" sz="2000" dirty="0">
                <a:solidFill>
                  <a:schemeClr val="accent6">
                    <a:lumMod val="75000"/>
                  </a:schemeClr>
                </a:solidFill>
              </a:rPr>
              <a:t>be trapped</a:t>
            </a:r>
            <a:r>
              <a:rPr lang="en-US" sz="2000" dirty="0"/>
              <a:t>. To prevent entry of foul air into building. </a:t>
            </a:r>
            <a:endParaRPr lang="en-US" sz="2000" dirty="0" smtClean="0"/>
          </a:p>
          <a:p>
            <a:pPr>
              <a:lnSpc>
                <a:spcPct val="150000"/>
              </a:lnSpc>
            </a:pPr>
            <a:r>
              <a:rPr lang="en-US" sz="2000" dirty="0" smtClean="0">
                <a:solidFill>
                  <a:schemeClr val="accent6">
                    <a:lumMod val="75000"/>
                  </a:schemeClr>
                </a:solidFill>
              </a:rPr>
              <a:t>Access </a:t>
            </a:r>
            <a:r>
              <a:rPr lang="en-US" sz="2000" dirty="0">
                <a:solidFill>
                  <a:schemeClr val="accent6">
                    <a:lumMod val="75000"/>
                  </a:schemeClr>
                </a:solidFill>
              </a:rPr>
              <a:t>fittings </a:t>
            </a:r>
            <a:r>
              <a:rPr lang="en-US" sz="2000" dirty="0"/>
              <a:t>- Inspection chamber, rodding eye, manhole - placed at changes of direction and gradient. </a:t>
            </a:r>
            <a:endParaRPr lang="en-US" sz="2000" dirty="0" smtClean="0"/>
          </a:p>
          <a:p>
            <a:pPr>
              <a:lnSpc>
                <a:spcPct val="150000"/>
              </a:lnSpc>
            </a:pPr>
            <a:r>
              <a:rPr lang="en-US" sz="2000" dirty="0" smtClean="0">
                <a:solidFill>
                  <a:schemeClr val="accent6">
                    <a:lumMod val="75000"/>
                  </a:schemeClr>
                </a:solidFill>
              </a:rPr>
              <a:t>Inspection </a:t>
            </a:r>
            <a:r>
              <a:rPr lang="en-US" sz="2000" dirty="0">
                <a:solidFill>
                  <a:schemeClr val="accent6">
                    <a:lumMod val="75000"/>
                  </a:schemeClr>
                </a:solidFill>
              </a:rPr>
              <a:t>chambers </a:t>
            </a:r>
            <a:r>
              <a:rPr lang="en-US" sz="2000" dirty="0"/>
              <a:t>placed at junctions. </a:t>
            </a:r>
            <a:endParaRPr lang="en-US" sz="2000" dirty="0" smtClean="0"/>
          </a:p>
          <a:p>
            <a:pPr>
              <a:lnSpc>
                <a:spcPct val="150000"/>
              </a:lnSpc>
            </a:pPr>
            <a:r>
              <a:rPr lang="en-US" sz="2000" dirty="0" smtClean="0"/>
              <a:t>Junctions </a:t>
            </a:r>
            <a:r>
              <a:rPr lang="en-US" sz="2000" dirty="0"/>
              <a:t>between drains arranged so that incoming drain joints at </a:t>
            </a:r>
            <a:r>
              <a:rPr lang="en-US" sz="2000" dirty="0">
                <a:solidFill>
                  <a:schemeClr val="accent6">
                    <a:lumMod val="75000"/>
                  </a:schemeClr>
                </a:solidFill>
              </a:rPr>
              <a:t>oblique angle </a:t>
            </a:r>
            <a:r>
              <a:rPr lang="en-US" sz="2000" dirty="0"/>
              <a:t>in direction of flow. </a:t>
            </a:r>
            <a:endParaRPr lang="en-US" sz="2000" dirty="0" smtClean="0"/>
          </a:p>
          <a:p>
            <a:pPr>
              <a:lnSpc>
                <a:spcPct val="150000"/>
              </a:lnSpc>
            </a:pPr>
            <a:r>
              <a:rPr lang="en-US" sz="2000" dirty="0" smtClean="0">
                <a:solidFill>
                  <a:schemeClr val="accent6">
                    <a:lumMod val="75000"/>
                  </a:schemeClr>
                </a:solidFill>
              </a:rPr>
              <a:t>Avoid </a:t>
            </a:r>
            <a:r>
              <a:rPr lang="en-US" sz="2000" dirty="0">
                <a:solidFill>
                  <a:schemeClr val="accent6">
                    <a:lumMod val="75000"/>
                  </a:schemeClr>
                </a:solidFill>
              </a:rPr>
              <a:t>drain under buildings </a:t>
            </a:r>
            <a:r>
              <a:rPr lang="en-US" sz="2000" dirty="0"/>
              <a:t>if possible.</a:t>
            </a:r>
          </a:p>
        </p:txBody>
      </p:sp>
    </p:spTree>
    <p:extLst>
      <p:ext uri="{BB962C8B-B14F-4D97-AF65-F5344CB8AC3E}">
        <p14:creationId xmlns:p14="http://schemas.microsoft.com/office/powerpoint/2010/main" val="1719125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1393" y="924598"/>
            <a:ext cx="3079304" cy="4507212"/>
          </a:xfrm>
        </p:spPr>
        <p:txBody>
          <a:bodyPr>
            <a:normAutofit/>
          </a:bodyPr>
          <a:lstStyle/>
          <a:p>
            <a:r>
              <a:rPr lang="en-US" dirty="0">
                <a:latin typeface="Times New Roman" panose="02020603050405020304" pitchFamily="18" charset="0"/>
              </a:rPr>
              <a:t>Typical layout plan showing house drainage connections </a:t>
            </a:r>
            <a:r>
              <a:rPr lang="en-US" dirty="0"/>
              <a:t/>
            </a:r>
            <a:br>
              <a:rPr lang="en-US" dirty="0"/>
            </a:br>
            <a:endParaRPr lang="en-US" dirty="0"/>
          </a:p>
        </p:txBody>
      </p:sp>
      <p:pic>
        <p:nvPicPr>
          <p:cNvPr id="6" name="Picture 5"/>
          <p:cNvPicPr>
            <a:picLocks noChangeAspect="1"/>
          </p:cNvPicPr>
          <p:nvPr/>
        </p:nvPicPr>
        <p:blipFill rotWithShape="1">
          <a:blip r:embed="rId2"/>
          <a:srcRect l="5929" r="10009" b="18309"/>
          <a:stretch/>
        </p:blipFill>
        <p:spPr>
          <a:xfrm>
            <a:off x="4389164" y="343269"/>
            <a:ext cx="7279672" cy="61851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Rectangle 6"/>
          <p:cNvSpPr/>
          <p:nvPr/>
        </p:nvSpPr>
        <p:spPr>
          <a:xfrm>
            <a:off x="677334" y="2192010"/>
            <a:ext cx="2094895" cy="523220"/>
          </a:xfrm>
          <a:prstGeom prst="rect">
            <a:avLst/>
          </a:prstGeom>
        </p:spPr>
        <p:txBody>
          <a:bodyPr wrap="square">
            <a:spAutoFit/>
          </a:bodyPr>
          <a:lstStyle/>
          <a:p>
            <a:endParaRPr lang="en-US" sz="2800" dirty="0"/>
          </a:p>
        </p:txBody>
      </p:sp>
    </p:spTree>
    <p:extLst>
      <p:ext uri="{BB962C8B-B14F-4D97-AF65-F5344CB8AC3E}">
        <p14:creationId xmlns:p14="http://schemas.microsoft.com/office/powerpoint/2010/main" val="7036027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67" t="11114" r="2701" b="2189"/>
          <a:stretch/>
        </p:blipFill>
        <p:spPr>
          <a:xfrm>
            <a:off x="2784145" y="0"/>
            <a:ext cx="8993874" cy="66176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1935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993" y="0"/>
            <a:ext cx="8596668" cy="1320800"/>
          </a:xfrm>
        </p:spPr>
        <p:txBody>
          <a:bodyPr/>
          <a:lstStyle/>
          <a:p>
            <a:r>
              <a:rPr lang="en-US" dirty="0" smtClean="0"/>
              <a:t>Septic tank</a:t>
            </a:r>
            <a:endParaRPr lang="en-US" dirty="0"/>
          </a:p>
        </p:txBody>
      </p:sp>
      <p:sp>
        <p:nvSpPr>
          <p:cNvPr id="3" name="Content Placeholder 2"/>
          <p:cNvSpPr>
            <a:spLocks noGrp="1"/>
          </p:cNvSpPr>
          <p:nvPr>
            <p:ph idx="1"/>
          </p:nvPr>
        </p:nvSpPr>
        <p:spPr>
          <a:xfrm>
            <a:off x="507794" y="1981200"/>
            <a:ext cx="5005901" cy="5658513"/>
          </a:xfrm>
        </p:spPr>
        <p:txBody>
          <a:bodyPr>
            <a:normAutofit/>
          </a:bodyPr>
          <a:lstStyle/>
          <a:p>
            <a:pPr marL="0" indent="0">
              <a:buNone/>
            </a:pPr>
            <a:r>
              <a:rPr lang="en-US" sz="2000" dirty="0" smtClean="0">
                <a:solidFill>
                  <a:srgbClr val="7030A0"/>
                </a:solidFill>
              </a:rPr>
              <a:t>Properties</a:t>
            </a:r>
            <a:r>
              <a:rPr lang="en-US" sz="2000" dirty="0">
                <a:solidFill>
                  <a:srgbClr val="7030A0"/>
                </a:solidFill>
              </a:rPr>
              <a:t>.</a:t>
            </a:r>
          </a:p>
          <a:p>
            <a:r>
              <a:rPr lang="en-US" sz="2000" dirty="0" smtClean="0"/>
              <a:t>Detention </a:t>
            </a:r>
            <a:r>
              <a:rPr lang="en-US" sz="2000" dirty="0"/>
              <a:t>time- 12 to 36 </a:t>
            </a:r>
            <a:r>
              <a:rPr lang="en-US" sz="2000" dirty="0" err="1"/>
              <a:t>hr</a:t>
            </a:r>
            <a:endParaRPr lang="en-US" sz="2000" dirty="0"/>
          </a:p>
          <a:p>
            <a:r>
              <a:rPr lang="en-US" sz="2000" dirty="0" smtClean="0"/>
              <a:t>It </a:t>
            </a:r>
            <a:r>
              <a:rPr lang="en-US" sz="2000" dirty="0"/>
              <a:t>removes 60% to 70% of dissolve matters.</a:t>
            </a:r>
          </a:p>
          <a:p>
            <a:r>
              <a:rPr lang="en-US" sz="2000" dirty="0" smtClean="0"/>
              <a:t>Cleaning </a:t>
            </a:r>
            <a:r>
              <a:rPr lang="en-US" sz="2000" dirty="0"/>
              <a:t>period-6 month to 3 </a:t>
            </a:r>
            <a:r>
              <a:rPr lang="en-US" sz="2000" dirty="0" smtClean="0"/>
              <a:t>years</a:t>
            </a:r>
          </a:p>
          <a:p>
            <a:pPr marL="0" indent="0">
              <a:buNone/>
            </a:pPr>
            <a:r>
              <a:rPr lang="en-US" sz="2000" dirty="0" smtClean="0">
                <a:solidFill>
                  <a:srgbClr val="7030A0"/>
                </a:solidFill>
              </a:rPr>
              <a:t>Tank </a:t>
            </a:r>
            <a:r>
              <a:rPr lang="en-US" sz="2000" dirty="0">
                <a:solidFill>
                  <a:srgbClr val="7030A0"/>
                </a:solidFill>
              </a:rPr>
              <a:t>Functions</a:t>
            </a:r>
          </a:p>
          <a:p>
            <a:r>
              <a:rPr lang="en-US" sz="2000" dirty="0" smtClean="0"/>
              <a:t>Solids </a:t>
            </a:r>
            <a:r>
              <a:rPr lang="en-US" sz="2000" dirty="0"/>
              <a:t>removal by settling &amp; floatation</a:t>
            </a:r>
          </a:p>
          <a:p>
            <a:r>
              <a:rPr lang="en-US" sz="2000" dirty="0" smtClean="0"/>
              <a:t>60-80</a:t>
            </a:r>
            <a:r>
              <a:rPr lang="en-US" sz="2000" dirty="0"/>
              <a:t>% solids removal</a:t>
            </a:r>
          </a:p>
          <a:p>
            <a:r>
              <a:rPr lang="en-US" sz="2000" dirty="0" smtClean="0"/>
              <a:t>Anaerobic </a:t>
            </a:r>
            <a:r>
              <a:rPr lang="en-US" sz="2000" dirty="0"/>
              <a:t>digestion</a:t>
            </a:r>
          </a:p>
          <a:p>
            <a:r>
              <a:rPr lang="en-US" sz="2000" dirty="0" smtClean="0"/>
              <a:t>Storage </a:t>
            </a:r>
            <a:r>
              <a:rPr lang="en-US" sz="2000" dirty="0"/>
              <a:t>of solids</a:t>
            </a:r>
          </a:p>
        </p:txBody>
      </p:sp>
      <p:sp>
        <p:nvSpPr>
          <p:cNvPr id="4" name="Content Placeholder 2"/>
          <p:cNvSpPr txBox="1">
            <a:spLocks/>
          </p:cNvSpPr>
          <p:nvPr/>
        </p:nvSpPr>
        <p:spPr>
          <a:xfrm>
            <a:off x="5910894" y="2014393"/>
            <a:ext cx="6035249" cy="56585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dirty="0">
                <a:solidFill>
                  <a:srgbClr val="7030A0"/>
                </a:solidFill>
              </a:rPr>
              <a:t>Factors that Influence </a:t>
            </a:r>
            <a:r>
              <a:rPr lang="en-US" sz="2000" dirty="0" smtClean="0">
                <a:solidFill>
                  <a:srgbClr val="7030A0"/>
                </a:solidFill>
              </a:rPr>
              <a:t>Anaerobic Digestion</a:t>
            </a:r>
            <a:endParaRPr lang="en-US" sz="2000" dirty="0">
              <a:solidFill>
                <a:srgbClr val="7030A0"/>
              </a:solidFill>
            </a:endParaRPr>
          </a:p>
          <a:p>
            <a:r>
              <a:rPr lang="en-US" sz="2000" dirty="0" smtClean="0"/>
              <a:t>pH</a:t>
            </a:r>
            <a:endParaRPr lang="en-US" sz="2000" dirty="0"/>
          </a:p>
          <a:p>
            <a:r>
              <a:rPr lang="en-US" sz="2000" dirty="0" smtClean="0"/>
              <a:t>Temperature</a:t>
            </a:r>
            <a:endParaRPr lang="en-US" sz="2000" dirty="0"/>
          </a:p>
          <a:p>
            <a:r>
              <a:rPr lang="en-US" sz="2000" dirty="0" smtClean="0"/>
              <a:t> </a:t>
            </a:r>
            <a:r>
              <a:rPr lang="en-US" sz="2000" dirty="0"/>
              <a:t>Chemicals</a:t>
            </a:r>
          </a:p>
          <a:p>
            <a:r>
              <a:rPr lang="en-US" sz="2000" dirty="0" smtClean="0"/>
              <a:t> </a:t>
            </a:r>
            <a:r>
              <a:rPr lang="en-US" sz="2000" dirty="0"/>
              <a:t>Highly variable flow patterns</a:t>
            </a:r>
          </a:p>
          <a:p>
            <a:r>
              <a:rPr lang="en-US" sz="2000" dirty="0" smtClean="0"/>
              <a:t> </a:t>
            </a:r>
            <a:r>
              <a:rPr lang="en-US" sz="2000" dirty="0"/>
              <a:t>Pharmaceuticals and personal care </a:t>
            </a:r>
            <a:r>
              <a:rPr lang="en-US" sz="2000" dirty="0" smtClean="0"/>
              <a:t>products (PPCPs</a:t>
            </a:r>
            <a:r>
              <a:rPr lang="en-US" sz="2000" dirty="0"/>
              <a:t>)</a:t>
            </a:r>
          </a:p>
          <a:p>
            <a:r>
              <a:rPr lang="en-US" sz="2000" dirty="0" smtClean="0"/>
              <a:t> </a:t>
            </a:r>
            <a:r>
              <a:rPr lang="en-US" sz="2000" dirty="0"/>
              <a:t>Process wastewaters</a:t>
            </a:r>
          </a:p>
          <a:p>
            <a:r>
              <a:rPr lang="en-US" sz="2000" dirty="0" smtClean="0"/>
              <a:t> </a:t>
            </a:r>
            <a:r>
              <a:rPr lang="en-US" sz="2000" dirty="0"/>
              <a:t>Lack of tank maintenance</a:t>
            </a:r>
          </a:p>
        </p:txBody>
      </p:sp>
      <p:sp>
        <p:nvSpPr>
          <p:cNvPr id="6" name="Rectangle 5"/>
          <p:cNvSpPr/>
          <p:nvPr/>
        </p:nvSpPr>
        <p:spPr>
          <a:xfrm>
            <a:off x="384964" y="660400"/>
            <a:ext cx="11051860" cy="1132490"/>
          </a:xfrm>
          <a:prstGeom prst="rect">
            <a:avLst/>
          </a:prstGeom>
        </p:spPr>
        <p:txBody>
          <a:bodyPr wrap="square">
            <a:spAutoFit/>
          </a:bodyPr>
          <a:lstStyle/>
          <a:p>
            <a:pPr>
              <a:lnSpc>
                <a:spcPct val="150000"/>
              </a:lnSpc>
            </a:pPr>
            <a:r>
              <a:rPr lang="en-US" sz="2400" dirty="0" smtClean="0"/>
              <a:t>It is a primary horizontal continuous flow type of sedimentation tank having extra provision to digestion of settled sludge</a:t>
            </a:r>
          </a:p>
        </p:txBody>
      </p:sp>
    </p:spTree>
    <p:extLst>
      <p:ext uri="{BB962C8B-B14F-4D97-AF65-F5344CB8AC3E}">
        <p14:creationId xmlns:p14="http://schemas.microsoft.com/office/powerpoint/2010/main" val="11432188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Maintenance of house drainage</a:t>
            </a:r>
            <a:endParaRPr lang="en-US" dirty="0"/>
          </a:p>
        </p:txBody>
      </p:sp>
      <p:sp>
        <p:nvSpPr>
          <p:cNvPr id="4" name="Content Placeholder 3"/>
          <p:cNvSpPr>
            <a:spLocks noGrp="1"/>
          </p:cNvSpPr>
          <p:nvPr>
            <p:ph idx="1"/>
          </p:nvPr>
        </p:nvSpPr>
        <p:spPr>
          <a:xfrm>
            <a:off x="0" y="1364343"/>
            <a:ext cx="12192000" cy="5152571"/>
          </a:xfrm>
        </p:spPr>
        <p:txBody>
          <a:bodyPr>
            <a:noAutofit/>
          </a:bodyPr>
          <a:lstStyle/>
          <a:p>
            <a:pPr marL="0" indent="0" algn="just">
              <a:lnSpc>
                <a:spcPct val="150000"/>
              </a:lnSpc>
              <a:buNone/>
            </a:pPr>
            <a:r>
              <a:rPr lang="en-US" sz="2400" dirty="0" smtClean="0"/>
              <a:t>For </a:t>
            </a:r>
            <a:r>
              <a:rPr lang="en-US" sz="2400" dirty="0"/>
              <a:t>efficient working </a:t>
            </a:r>
            <a:r>
              <a:rPr lang="en-US" sz="2400" dirty="0" smtClean="0"/>
              <a:t>- should </a:t>
            </a:r>
            <a:r>
              <a:rPr lang="en-US" sz="2400" dirty="0"/>
              <a:t>be properly maintained and </a:t>
            </a:r>
            <a:r>
              <a:rPr lang="en-US" sz="2400" dirty="0">
                <a:solidFill>
                  <a:srgbClr val="00B050"/>
                </a:solidFill>
              </a:rPr>
              <a:t>cleaned at regular intervals</a:t>
            </a:r>
            <a:r>
              <a:rPr lang="en-US" sz="2400" dirty="0"/>
              <a:t>. </a:t>
            </a:r>
            <a:r>
              <a:rPr lang="en-US" sz="2400" dirty="0" smtClean="0"/>
              <a:t> </a:t>
            </a:r>
            <a:endParaRPr lang="en-US" sz="2400" dirty="0"/>
          </a:p>
          <a:p>
            <a:pPr algn="just">
              <a:lnSpc>
                <a:spcPct val="150000"/>
              </a:lnSpc>
            </a:pPr>
            <a:r>
              <a:rPr lang="en-US" sz="2400" dirty="0"/>
              <a:t>1. </a:t>
            </a:r>
            <a:r>
              <a:rPr lang="en-US" sz="2400" dirty="0">
                <a:solidFill>
                  <a:srgbClr val="FF0000"/>
                </a:solidFill>
              </a:rPr>
              <a:t>Entry of undesired elements </a:t>
            </a:r>
            <a:r>
              <a:rPr lang="en-US" sz="2400" dirty="0"/>
              <a:t>- should take </a:t>
            </a:r>
            <a:r>
              <a:rPr lang="en-US" sz="2400" dirty="0">
                <a:solidFill>
                  <a:srgbClr val="00B050"/>
                </a:solidFill>
              </a:rPr>
              <a:t>extreme precautions to avoid entry</a:t>
            </a:r>
            <a:r>
              <a:rPr lang="en-US" sz="2400" dirty="0"/>
              <a:t> of undesired elements </a:t>
            </a:r>
            <a:r>
              <a:rPr lang="en-US" sz="2400" dirty="0" smtClean="0"/>
              <a:t>-  </a:t>
            </a:r>
            <a:r>
              <a:rPr lang="en-US" sz="2400" dirty="0"/>
              <a:t>grit, sand, decayed fruits, pieces of cloths, leaves, etc. </a:t>
            </a:r>
          </a:p>
          <a:p>
            <a:pPr algn="just">
              <a:lnSpc>
                <a:spcPct val="150000"/>
              </a:lnSpc>
            </a:pPr>
            <a:r>
              <a:rPr lang="en-US" sz="2400" dirty="0"/>
              <a:t>2</a:t>
            </a:r>
            <a:r>
              <a:rPr lang="en-US" sz="2400" dirty="0">
                <a:solidFill>
                  <a:srgbClr val="FF0000"/>
                </a:solidFill>
              </a:rPr>
              <a:t>. Flushing </a:t>
            </a:r>
            <a:r>
              <a:rPr lang="en-US" sz="2400" dirty="0"/>
              <a:t>- advisable to </a:t>
            </a:r>
            <a:r>
              <a:rPr lang="en-US" sz="2400" dirty="0">
                <a:solidFill>
                  <a:srgbClr val="00B050"/>
                </a:solidFill>
              </a:rPr>
              <a:t>flush </a:t>
            </a:r>
            <a:r>
              <a:rPr lang="en-US" sz="2400" dirty="0" smtClean="0">
                <a:solidFill>
                  <a:srgbClr val="00B050"/>
                </a:solidFill>
              </a:rPr>
              <a:t>system </a:t>
            </a:r>
            <a:r>
              <a:rPr lang="en-US" sz="2400" dirty="0">
                <a:solidFill>
                  <a:srgbClr val="00B050"/>
                </a:solidFill>
              </a:rPr>
              <a:t>once or twice in a da</a:t>
            </a:r>
            <a:r>
              <a:rPr lang="en-US" sz="2400" dirty="0"/>
              <a:t>y </a:t>
            </a:r>
            <a:r>
              <a:rPr lang="en-US" sz="2400" dirty="0" smtClean="0"/>
              <a:t>to </a:t>
            </a:r>
            <a:r>
              <a:rPr lang="en-US" sz="2400" dirty="0"/>
              <a:t>maintain it in proper working order. </a:t>
            </a:r>
          </a:p>
          <a:p>
            <a:pPr algn="just">
              <a:lnSpc>
                <a:spcPct val="150000"/>
              </a:lnSpc>
            </a:pPr>
            <a:r>
              <a:rPr lang="en-US" sz="2400" dirty="0"/>
              <a:t>3</a:t>
            </a:r>
            <a:r>
              <a:rPr lang="en-US" sz="2400" dirty="0">
                <a:solidFill>
                  <a:srgbClr val="FF0000"/>
                </a:solidFill>
              </a:rPr>
              <a:t>. Inspection </a:t>
            </a:r>
            <a:r>
              <a:rPr lang="en-US" sz="2400" dirty="0"/>
              <a:t>- </a:t>
            </a:r>
            <a:r>
              <a:rPr lang="en-US" sz="2400" dirty="0" smtClean="0"/>
              <a:t>should </a:t>
            </a:r>
            <a:r>
              <a:rPr lang="en-US" sz="2400" dirty="0"/>
              <a:t>be inspected at </a:t>
            </a:r>
            <a:r>
              <a:rPr lang="en-US" sz="2400" dirty="0">
                <a:solidFill>
                  <a:srgbClr val="00B050"/>
                </a:solidFill>
              </a:rPr>
              <a:t>regular intervals </a:t>
            </a:r>
            <a:r>
              <a:rPr lang="en-US" sz="2400" dirty="0"/>
              <a:t>and the obstructions if any should be removed. Damaged pipes should also be replaced. </a:t>
            </a:r>
          </a:p>
          <a:p>
            <a:pPr algn="just">
              <a:lnSpc>
                <a:spcPct val="150000"/>
              </a:lnSpc>
            </a:pPr>
            <a:r>
              <a:rPr lang="en-US" sz="2400" dirty="0"/>
              <a:t>4</a:t>
            </a:r>
            <a:r>
              <a:rPr lang="en-US" sz="2400" dirty="0">
                <a:solidFill>
                  <a:srgbClr val="FF0000"/>
                </a:solidFill>
              </a:rPr>
              <a:t>. Quality of materials </a:t>
            </a:r>
            <a:r>
              <a:rPr lang="en-US" sz="2400" dirty="0"/>
              <a:t>- </a:t>
            </a:r>
            <a:r>
              <a:rPr lang="en-US" sz="2400" dirty="0">
                <a:solidFill>
                  <a:srgbClr val="00B050"/>
                </a:solidFill>
              </a:rPr>
              <a:t>Better quality materials </a:t>
            </a:r>
            <a:r>
              <a:rPr lang="en-US" sz="2400" dirty="0"/>
              <a:t>should be used </a:t>
            </a:r>
          </a:p>
          <a:p>
            <a:pPr algn="just">
              <a:lnSpc>
                <a:spcPct val="150000"/>
              </a:lnSpc>
            </a:pPr>
            <a:endParaRPr lang="en-US" sz="2400" dirty="0"/>
          </a:p>
        </p:txBody>
      </p:sp>
    </p:spTree>
    <p:extLst>
      <p:ext uri="{BB962C8B-B14F-4D97-AF65-F5344CB8AC3E}">
        <p14:creationId xmlns:p14="http://schemas.microsoft.com/office/powerpoint/2010/main" val="1531801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of sewer</a:t>
            </a:r>
            <a:endParaRPr lang="en-US" dirty="0"/>
          </a:p>
        </p:txBody>
      </p:sp>
      <p:sp>
        <p:nvSpPr>
          <p:cNvPr id="3" name="Content Placeholder 2"/>
          <p:cNvSpPr>
            <a:spLocks noGrp="1"/>
          </p:cNvSpPr>
          <p:nvPr>
            <p:ph idx="1"/>
          </p:nvPr>
        </p:nvSpPr>
        <p:spPr>
          <a:xfrm>
            <a:off x="677334" y="1270000"/>
            <a:ext cx="8596668" cy="3880773"/>
          </a:xfrm>
        </p:spPr>
        <p:txBody>
          <a:bodyPr>
            <a:noAutofit/>
          </a:bodyPr>
          <a:lstStyle/>
          <a:p>
            <a:pPr marL="0" indent="0">
              <a:buNone/>
            </a:pPr>
            <a:endParaRPr lang="en-US" sz="2400" dirty="0"/>
          </a:p>
          <a:p>
            <a:r>
              <a:rPr lang="en-US" sz="2400" dirty="0"/>
              <a:t>(</a:t>
            </a:r>
            <a:r>
              <a:rPr lang="en-US" sz="2400" dirty="0" err="1"/>
              <a:t>i</a:t>
            </a:r>
            <a:r>
              <a:rPr lang="en-US" sz="2400" dirty="0"/>
              <a:t>) Asbestos cement sewers </a:t>
            </a:r>
          </a:p>
          <a:p>
            <a:r>
              <a:rPr lang="en-US" sz="2400" dirty="0"/>
              <a:t>(ii) Bricks sewers </a:t>
            </a:r>
          </a:p>
          <a:p>
            <a:r>
              <a:rPr lang="en-US" sz="2400" dirty="0"/>
              <a:t>(iii) Cast iron sewers </a:t>
            </a:r>
          </a:p>
          <a:p>
            <a:r>
              <a:rPr lang="en-US" sz="2400" dirty="0"/>
              <a:t>(iv) Cement concrete plain or reinforced </a:t>
            </a:r>
          </a:p>
          <a:p>
            <a:r>
              <a:rPr lang="en-US" sz="2400" dirty="0"/>
              <a:t>(v) Corrugated iron sewers </a:t>
            </a:r>
          </a:p>
          <a:p>
            <a:r>
              <a:rPr lang="en-US" sz="2400" dirty="0"/>
              <a:t>(vi) Stoneware sewers </a:t>
            </a:r>
          </a:p>
          <a:p>
            <a:r>
              <a:rPr lang="en-US" sz="2400" dirty="0"/>
              <a:t>(vii) Steel sewers </a:t>
            </a:r>
          </a:p>
          <a:p>
            <a:r>
              <a:rPr lang="en-US" sz="2400" dirty="0"/>
              <a:t>(viii) Plastic sewers </a:t>
            </a:r>
          </a:p>
          <a:p>
            <a:r>
              <a:rPr lang="en-US" sz="2400" dirty="0"/>
              <a:t>(ix) Wooden sewers </a:t>
            </a:r>
          </a:p>
          <a:p>
            <a:pPr marL="0" indent="0">
              <a:buNone/>
            </a:pPr>
            <a:endParaRPr lang="en-US" sz="2400" dirty="0"/>
          </a:p>
        </p:txBody>
      </p:sp>
    </p:spTree>
    <p:extLst>
      <p:ext uri="{BB962C8B-B14F-4D97-AF65-F5344CB8AC3E}">
        <p14:creationId xmlns:p14="http://schemas.microsoft.com/office/powerpoint/2010/main" val="2901479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926" y="191068"/>
            <a:ext cx="5497964" cy="6514529"/>
          </a:xfrm>
        </p:spPr>
        <p:txBody>
          <a:bodyPr>
            <a:noAutofit/>
          </a:bodyPr>
          <a:lstStyle/>
          <a:p>
            <a:pPr marL="0" indent="0">
              <a:buNone/>
            </a:pPr>
            <a:r>
              <a:rPr lang="en-US" sz="2000" dirty="0"/>
              <a:t>Asbestos Cement Sewers </a:t>
            </a:r>
            <a:endParaRPr lang="en-US" sz="2000" dirty="0" smtClean="0"/>
          </a:p>
          <a:p>
            <a:r>
              <a:rPr lang="en-US" sz="2000" dirty="0">
                <a:solidFill>
                  <a:srgbClr val="00B050"/>
                </a:solidFill>
              </a:rPr>
              <a:t>mixture of asbestos fibers, silica and cement</a:t>
            </a:r>
            <a:r>
              <a:rPr lang="en-US" sz="2000" dirty="0"/>
              <a:t>. Asbestos fibers </a:t>
            </a:r>
            <a:r>
              <a:rPr lang="en-US" sz="2000" dirty="0" smtClean="0"/>
              <a:t>act </a:t>
            </a:r>
            <a:r>
              <a:rPr lang="en-US" sz="2000" dirty="0"/>
              <a:t>as reinforcement </a:t>
            </a:r>
            <a:endParaRPr lang="en-US" sz="2000" dirty="0" smtClean="0"/>
          </a:p>
          <a:p>
            <a:pPr>
              <a:lnSpc>
                <a:spcPct val="150000"/>
              </a:lnSpc>
            </a:pPr>
            <a:r>
              <a:rPr lang="en-US" sz="2000" dirty="0">
                <a:solidFill>
                  <a:srgbClr val="00B050"/>
                </a:solidFill>
              </a:rPr>
              <a:t>size 10 to 100 cm </a:t>
            </a:r>
            <a:r>
              <a:rPr lang="en-US" sz="2000" dirty="0" err="1" smtClean="0">
                <a:solidFill>
                  <a:srgbClr val="00B050"/>
                </a:solidFill>
              </a:rPr>
              <a:t>dia</a:t>
            </a:r>
            <a:r>
              <a:rPr lang="en-US" sz="2000" dirty="0" smtClean="0">
                <a:solidFill>
                  <a:srgbClr val="00B050"/>
                </a:solidFill>
              </a:rPr>
              <a:t>  </a:t>
            </a:r>
            <a:r>
              <a:rPr lang="en-US" sz="2000" dirty="0" smtClean="0"/>
              <a:t>and   L= </a:t>
            </a:r>
            <a:r>
              <a:rPr lang="en-US" sz="2000" dirty="0" smtClean="0">
                <a:solidFill>
                  <a:srgbClr val="00B050"/>
                </a:solidFill>
              </a:rPr>
              <a:t>4.0 </a:t>
            </a:r>
            <a:r>
              <a:rPr lang="en-US" sz="2000" dirty="0">
                <a:solidFill>
                  <a:srgbClr val="00B050"/>
                </a:solidFill>
              </a:rPr>
              <a:t>m. </a:t>
            </a:r>
            <a:endParaRPr lang="en-US" sz="2000" dirty="0" smtClean="0">
              <a:solidFill>
                <a:srgbClr val="00B050"/>
              </a:solidFill>
            </a:endParaRPr>
          </a:p>
          <a:p>
            <a:r>
              <a:rPr lang="en-US" sz="2000" dirty="0"/>
              <a:t>easily assembled </a:t>
            </a:r>
            <a:r>
              <a:rPr lang="en-US" sz="2000" dirty="0" smtClean="0"/>
              <a:t>-</a:t>
            </a:r>
            <a:r>
              <a:rPr lang="en-US" sz="2000" dirty="0"/>
              <a:t>special coupling, called ‗</a:t>
            </a:r>
            <a:r>
              <a:rPr lang="en-US" sz="2000" dirty="0">
                <a:solidFill>
                  <a:srgbClr val="FF0000"/>
                </a:solidFill>
              </a:rPr>
              <a:t>Ring Tie Coupling‘ or Simplex </a:t>
            </a:r>
            <a:r>
              <a:rPr lang="en-US" sz="2000" dirty="0" smtClean="0">
                <a:solidFill>
                  <a:srgbClr val="FF0000"/>
                </a:solidFill>
              </a:rPr>
              <a:t>joint</a:t>
            </a:r>
          </a:p>
          <a:p>
            <a:r>
              <a:rPr lang="en-US" sz="2000" dirty="0" smtClean="0"/>
              <a:t>resistant </a:t>
            </a:r>
            <a:r>
              <a:rPr lang="en-US" sz="2000" dirty="0"/>
              <a:t>to corrosion , joints are flexible to permit 12</a:t>
            </a:r>
            <a:r>
              <a:rPr lang="en-US" sz="2000" baseline="30000" dirty="0"/>
              <a:t>o</a:t>
            </a:r>
            <a:r>
              <a:rPr lang="en-US" sz="2000" dirty="0"/>
              <a:t> deflection </a:t>
            </a:r>
            <a:endParaRPr lang="en-US" sz="2000" dirty="0" smtClean="0"/>
          </a:p>
          <a:p>
            <a:pPr marL="0" indent="0">
              <a:buNone/>
            </a:pPr>
            <a:r>
              <a:rPr lang="en-US" sz="2000" dirty="0" smtClean="0"/>
              <a:t>Advantage</a:t>
            </a:r>
            <a:endParaRPr lang="en-US" sz="2000" dirty="0"/>
          </a:p>
          <a:p>
            <a:r>
              <a:rPr lang="en-US" sz="2000" dirty="0"/>
              <a:t>light in weight </a:t>
            </a:r>
            <a:r>
              <a:rPr lang="en-US" sz="2000" dirty="0" smtClean="0"/>
              <a:t>,</a:t>
            </a:r>
            <a:r>
              <a:rPr lang="en-US" sz="2000" dirty="0"/>
              <a:t> Easy to </a:t>
            </a:r>
            <a:r>
              <a:rPr lang="en-US" sz="2000" dirty="0" smtClean="0"/>
              <a:t>cut, </a:t>
            </a:r>
            <a:r>
              <a:rPr lang="en-US" sz="2000" dirty="0"/>
              <a:t>Interior is </a:t>
            </a:r>
            <a:r>
              <a:rPr lang="en-US" sz="2000" dirty="0" smtClean="0"/>
              <a:t>smooth – Highly efficient </a:t>
            </a:r>
          </a:p>
          <a:p>
            <a:pPr marL="0" indent="0">
              <a:buNone/>
            </a:pPr>
            <a:r>
              <a:rPr lang="en-US" sz="2000" dirty="0" smtClean="0"/>
              <a:t>Disadvantages</a:t>
            </a:r>
          </a:p>
          <a:p>
            <a:r>
              <a:rPr lang="en-US" sz="2000" dirty="0" smtClean="0"/>
              <a:t>not </a:t>
            </a:r>
            <a:r>
              <a:rPr lang="en-US" sz="2000" dirty="0"/>
              <a:t>very </a:t>
            </a:r>
            <a:r>
              <a:rPr lang="en-US" sz="2000" dirty="0" smtClean="0"/>
              <a:t>strong, </a:t>
            </a:r>
            <a:r>
              <a:rPr lang="en-US" sz="2000" dirty="0"/>
              <a:t>susceptible to corrosion </a:t>
            </a:r>
          </a:p>
          <a:p>
            <a:endParaRPr lang="en-US" sz="2000" dirty="0" smtClean="0"/>
          </a:p>
        </p:txBody>
      </p:sp>
      <p:sp>
        <p:nvSpPr>
          <p:cNvPr id="4" name="Content Placeholder 2"/>
          <p:cNvSpPr txBox="1">
            <a:spLocks/>
          </p:cNvSpPr>
          <p:nvPr/>
        </p:nvSpPr>
        <p:spPr>
          <a:xfrm>
            <a:off x="6045959" y="191069"/>
            <a:ext cx="5895832" cy="651452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buNone/>
            </a:pPr>
            <a:r>
              <a:rPr lang="en-US" sz="2000" dirty="0"/>
              <a:t>Bricks sewers: </a:t>
            </a:r>
            <a:endParaRPr lang="en-US" sz="2000" dirty="0" smtClean="0"/>
          </a:p>
          <a:p>
            <a:pPr>
              <a:lnSpc>
                <a:spcPct val="150000"/>
              </a:lnSpc>
            </a:pPr>
            <a:r>
              <a:rPr lang="en-US" sz="2000" dirty="0"/>
              <a:t>made </a:t>
            </a:r>
            <a:r>
              <a:rPr lang="en-US" sz="2000" dirty="0" smtClean="0"/>
              <a:t>at </a:t>
            </a:r>
            <a:r>
              <a:rPr lang="en-US" sz="2000" dirty="0"/>
              <a:t>site </a:t>
            </a:r>
            <a:endParaRPr lang="en-US" sz="2000" dirty="0" smtClean="0"/>
          </a:p>
          <a:p>
            <a:pPr>
              <a:lnSpc>
                <a:spcPct val="150000"/>
              </a:lnSpc>
            </a:pPr>
            <a:r>
              <a:rPr lang="en-US" sz="2000" dirty="0" smtClean="0"/>
              <a:t>are </a:t>
            </a:r>
            <a:r>
              <a:rPr lang="en-US" sz="2000" dirty="0"/>
              <a:t>replaced by concrete sewers </a:t>
            </a:r>
            <a:endParaRPr lang="en-US" sz="2000" dirty="0" smtClean="0"/>
          </a:p>
          <a:p>
            <a:pPr>
              <a:lnSpc>
                <a:spcPct val="150000"/>
              </a:lnSpc>
            </a:pPr>
            <a:r>
              <a:rPr lang="en-US" sz="2000" dirty="0" smtClean="0"/>
              <a:t>large </a:t>
            </a:r>
            <a:r>
              <a:rPr lang="en-US" sz="2000" dirty="0"/>
              <a:t>size </a:t>
            </a:r>
            <a:r>
              <a:rPr lang="en-US" sz="2000" dirty="0">
                <a:solidFill>
                  <a:srgbClr val="FF0000"/>
                </a:solidFill>
              </a:rPr>
              <a:t>combined sewer </a:t>
            </a:r>
            <a:r>
              <a:rPr lang="en-US" sz="2000" dirty="0"/>
              <a:t>or particularly for </a:t>
            </a:r>
            <a:r>
              <a:rPr lang="en-US" sz="2000" dirty="0">
                <a:solidFill>
                  <a:srgbClr val="FF0000"/>
                </a:solidFill>
              </a:rPr>
              <a:t>storm water drains </a:t>
            </a:r>
            <a:endParaRPr lang="en-US" sz="2000" dirty="0" smtClean="0">
              <a:solidFill>
                <a:srgbClr val="FF0000"/>
              </a:solidFill>
            </a:endParaRPr>
          </a:p>
          <a:p>
            <a:pPr>
              <a:lnSpc>
                <a:spcPct val="150000"/>
              </a:lnSpc>
            </a:pPr>
            <a:r>
              <a:rPr lang="en-US" sz="2000" dirty="0"/>
              <a:t>pipes are </a:t>
            </a:r>
            <a:r>
              <a:rPr lang="en-US" sz="2000" dirty="0">
                <a:solidFill>
                  <a:srgbClr val="FF0000"/>
                </a:solidFill>
              </a:rPr>
              <a:t>plastered from outside </a:t>
            </a:r>
            <a:r>
              <a:rPr lang="en-US" sz="2000" dirty="0"/>
              <a:t>to avoid entry of tree roots and ground water </a:t>
            </a:r>
            <a:endParaRPr lang="en-US" sz="2000" dirty="0" smtClean="0"/>
          </a:p>
          <a:p>
            <a:pPr>
              <a:lnSpc>
                <a:spcPct val="150000"/>
              </a:lnSpc>
            </a:pPr>
            <a:r>
              <a:rPr lang="en-US" sz="2000" dirty="0" smtClean="0">
                <a:solidFill>
                  <a:srgbClr val="FF0000"/>
                </a:solidFill>
              </a:rPr>
              <a:t>lined </a:t>
            </a:r>
            <a:r>
              <a:rPr lang="en-US" sz="2000" dirty="0">
                <a:solidFill>
                  <a:srgbClr val="FF0000"/>
                </a:solidFill>
              </a:rPr>
              <a:t>from inside with stone ware or ceramic </a:t>
            </a:r>
            <a:r>
              <a:rPr lang="en-US" sz="2000" dirty="0" smtClean="0">
                <a:solidFill>
                  <a:srgbClr val="FF0000"/>
                </a:solidFill>
              </a:rPr>
              <a:t>block</a:t>
            </a:r>
          </a:p>
          <a:p>
            <a:pPr lvl="1">
              <a:lnSpc>
                <a:spcPct val="150000"/>
              </a:lnSpc>
            </a:pPr>
            <a:r>
              <a:rPr lang="en-US" sz="2000" dirty="0" smtClean="0"/>
              <a:t>smooth </a:t>
            </a:r>
            <a:r>
              <a:rPr lang="en-US" sz="2000" dirty="0"/>
              <a:t>and hydraulically efficient </a:t>
            </a:r>
          </a:p>
          <a:p>
            <a:pPr lvl="1">
              <a:lnSpc>
                <a:spcPct val="150000"/>
              </a:lnSpc>
            </a:pPr>
            <a:r>
              <a:rPr lang="en-US" sz="2000" dirty="0" smtClean="0"/>
              <a:t>make </a:t>
            </a:r>
            <a:r>
              <a:rPr lang="en-US" sz="2000" dirty="0"/>
              <a:t>the pipe resistant to corrosion </a:t>
            </a:r>
            <a:endParaRPr lang="en-US" sz="2000" dirty="0" smtClean="0"/>
          </a:p>
        </p:txBody>
      </p:sp>
    </p:spTree>
    <p:extLst>
      <p:ext uri="{BB962C8B-B14F-4D97-AF65-F5344CB8AC3E}">
        <p14:creationId xmlns:p14="http://schemas.microsoft.com/office/powerpoint/2010/main" val="163528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9729" y="1157238"/>
            <a:ext cx="3671198" cy="461665"/>
          </a:xfrm>
          <a:prstGeom prst="rect">
            <a:avLst/>
          </a:prstGeom>
        </p:spPr>
        <p:txBody>
          <a:bodyPr wrap="none">
            <a:spAutoFit/>
          </a:bodyPr>
          <a:lstStyle/>
          <a:p>
            <a:r>
              <a:rPr lang="en-US" sz="2400" dirty="0"/>
              <a:t>Asbestos Cement Sewers </a:t>
            </a:r>
          </a:p>
        </p:txBody>
      </p:sp>
      <p:sp>
        <p:nvSpPr>
          <p:cNvPr id="5" name="Rectangle 4"/>
          <p:cNvSpPr/>
          <p:nvPr/>
        </p:nvSpPr>
        <p:spPr>
          <a:xfrm>
            <a:off x="7775914" y="1018739"/>
            <a:ext cx="2236510" cy="578492"/>
          </a:xfrm>
          <a:prstGeom prst="rect">
            <a:avLst/>
          </a:prstGeom>
        </p:spPr>
        <p:txBody>
          <a:bodyPr wrap="none">
            <a:spAutoFit/>
          </a:bodyPr>
          <a:lstStyle/>
          <a:p>
            <a:pPr>
              <a:lnSpc>
                <a:spcPct val="150000"/>
              </a:lnSpc>
            </a:pPr>
            <a:r>
              <a:rPr lang="en-US" sz="2400" dirty="0"/>
              <a:t>Bricks sewers: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877" y="1775281"/>
            <a:ext cx="4196687" cy="4196687"/>
          </a:xfrm>
          <a:prstGeom prst="rect">
            <a:avLst/>
          </a:prstGeom>
        </p:spPr>
      </p:pic>
      <p:sp>
        <p:nvSpPr>
          <p:cNvPr id="7" name="AutoShape 2" descr="Image result for brick sewer pipe"/>
          <p:cNvSpPr>
            <a:spLocks noChangeAspect="1" noChangeArrowheads="1"/>
          </p:cNvSpPr>
          <p:nvPr/>
        </p:nvSpPr>
        <p:spPr bwMode="auto">
          <a:xfrm>
            <a:off x="125021" y="-1097484"/>
            <a:ext cx="6248400"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935" r="13370"/>
          <a:stretch/>
        </p:blipFill>
        <p:spPr>
          <a:xfrm>
            <a:off x="6482687" y="1857168"/>
            <a:ext cx="5390866" cy="4114800"/>
          </a:xfrm>
          <a:prstGeom prst="rect">
            <a:avLst/>
          </a:prstGeom>
        </p:spPr>
      </p:pic>
    </p:spTree>
    <p:extLst>
      <p:ext uri="{BB962C8B-B14F-4D97-AF65-F5344CB8AC3E}">
        <p14:creationId xmlns:p14="http://schemas.microsoft.com/office/powerpoint/2010/main" val="3161977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802" y="211538"/>
            <a:ext cx="5067300" cy="6248399"/>
          </a:xfrm>
        </p:spPr>
        <p:txBody>
          <a:bodyPr>
            <a:normAutofit/>
          </a:bodyPr>
          <a:lstStyle/>
          <a:p>
            <a:pPr marL="0" indent="0">
              <a:buNone/>
            </a:pPr>
            <a:r>
              <a:rPr lang="en-US" sz="2000" dirty="0"/>
              <a:t>Cast Iron Sewers </a:t>
            </a:r>
            <a:endParaRPr lang="en-US" sz="2000" dirty="0" smtClean="0"/>
          </a:p>
          <a:p>
            <a:r>
              <a:rPr lang="en-US" sz="2000" dirty="0" smtClean="0"/>
              <a:t>stronger and capable to withstand greater tensile, compressive, as well as bending stresses </a:t>
            </a:r>
          </a:p>
          <a:p>
            <a:r>
              <a:rPr lang="en-US" sz="2000" dirty="0"/>
              <a:t>used </a:t>
            </a:r>
            <a:r>
              <a:rPr lang="en-US" sz="2000" dirty="0" smtClean="0"/>
              <a:t>for</a:t>
            </a:r>
            <a:r>
              <a:rPr lang="en-US" sz="2000" dirty="0">
                <a:solidFill>
                  <a:srgbClr val="00B0F0"/>
                </a:solidFill>
              </a:rPr>
              <a:t> where pipes are running under pressure</a:t>
            </a:r>
            <a:r>
              <a:rPr lang="en-US" sz="2000" dirty="0" smtClean="0"/>
              <a:t> </a:t>
            </a:r>
            <a:r>
              <a:rPr lang="en-US" sz="2000" dirty="0"/>
              <a:t>outfall sewers, rising mains of pumping stations, and inverted siphons, </a:t>
            </a:r>
            <a:endParaRPr lang="en-US" sz="2000" dirty="0" smtClean="0">
              <a:solidFill>
                <a:srgbClr val="00B0F0"/>
              </a:solidFill>
            </a:endParaRPr>
          </a:p>
          <a:p>
            <a:r>
              <a:rPr lang="en-US" sz="2000" dirty="0">
                <a:solidFill>
                  <a:srgbClr val="00B0F0"/>
                </a:solidFill>
              </a:rPr>
              <a:t>heavy traffic load</a:t>
            </a:r>
            <a:r>
              <a:rPr lang="en-US" sz="2000" dirty="0"/>
              <a:t>, such as sewers below railways and highways </a:t>
            </a:r>
            <a:endParaRPr lang="en-US" sz="2000" dirty="0" smtClean="0"/>
          </a:p>
          <a:p>
            <a:r>
              <a:rPr lang="en-US" sz="2000" dirty="0"/>
              <a:t>100% leak proof inside with cement concrete, coal tar paint, epoxy, etc. </a:t>
            </a:r>
            <a:endParaRPr lang="en-US" sz="2000" dirty="0" smtClean="0"/>
          </a:p>
          <a:p>
            <a:pPr marL="0" indent="0">
              <a:buNone/>
            </a:pPr>
            <a:r>
              <a:rPr lang="en-US" sz="2000" dirty="0" smtClean="0"/>
              <a:t>Advantage</a:t>
            </a:r>
            <a:endParaRPr lang="en-US" sz="2000" dirty="0"/>
          </a:p>
          <a:p>
            <a:r>
              <a:rPr lang="en-US" sz="2000" dirty="0"/>
              <a:t>less resistant to corrosion </a:t>
            </a:r>
            <a:endParaRPr lang="en-US" sz="2000" dirty="0" smtClean="0"/>
          </a:p>
          <a:p>
            <a:pPr marL="0" indent="0">
              <a:buNone/>
            </a:pPr>
            <a:r>
              <a:rPr lang="en-US" sz="2000" dirty="0" smtClean="0"/>
              <a:t>Disadvantages</a:t>
            </a:r>
          </a:p>
          <a:p>
            <a:r>
              <a:rPr lang="en-US" sz="2000" dirty="0" smtClean="0"/>
              <a:t>Costly</a:t>
            </a:r>
          </a:p>
        </p:txBody>
      </p:sp>
      <p:sp>
        <p:nvSpPr>
          <p:cNvPr id="4" name="Content Placeholder 2"/>
          <p:cNvSpPr txBox="1">
            <a:spLocks/>
          </p:cNvSpPr>
          <p:nvPr/>
        </p:nvSpPr>
        <p:spPr>
          <a:xfrm>
            <a:off x="5390866" y="184244"/>
            <a:ext cx="6578221" cy="62483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dirty="0"/>
              <a:t>Plain Cement Concrete or </a:t>
            </a:r>
            <a:r>
              <a:rPr lang="en-US" sz="2000" dirty="0" smtClean="0"/>
              <a:t>RCC : </a:t>
            </a:r>
            <a:r>
              <a:rPr lang="en-US" sz="2000" dirty="0"/>
              <a:t> </a:t>
            </a:r>
            <a:r>
              <a:rPr lang="en-US" sz="2000" dirty="0" smtClean="0">
                <a:solidFill>
                  <a:srgbClr val="FF0000"/>
                </a:solidFill>
              </a:rPr>
              <a:t>1</a:t>
            </a:r>
            <a:r>
              <a:rPr lang="en-US" sz="2000" dirty="0">
                <a:solidFill>
                  <a:srgbClr val="FF0000"/>
                </a:solidFill>
              </a:rPr>
              <a:t>: 1.5: </a:t>
            </a:r>
            <a:r>
              <a:rPr lang="en-US" sz="2000" dirty="0" smtClean="0">
                <a:solidFill>
                  <a:srgbClr val="FF0000"/>
                </a:solidFill>
              </a:rPr>
              <a:t>3  - </a:t>
            </a:r>
          </a:p>
          <a:p>
            <a:r>
              <a:rPr lang="en-US" sz="2000" dirty="0" smtClean="0"/>
              <a:t>PC- 0.45 </a:t>
            </a:r>
            <a:r>
              <a:rPr lang="en-US" sz="2000" dirty="0"/>
              <a:t>m diameter </a:t>
            </a:r>
            <a:r>
              <a:rPr lang="en-US" sz="2000" dirty="0" smtClean="0"/>
              <a:t>RCC</a:t>
            </a:r>
            <a:r>
              <a:rPr lang="en-US" sz="2000" dirty="0"/>
              <a:t> </a:t>
            </a:r>
            <a:r>
              <a:rPr lang="en-US" sz="2000" dirty="0" smtClean="0"/>
              <a:t>-1.8m </a:t>
            </a:r>
            <a:r>
              <a:rPr lang="en-US" sz="2000" dirty="0" err="1" smtClean="0"/>
              <a:t>dia</a:t>
            </a:r>
            <a:r>
              <a:rPr lang="en-US" sz="2000" dirty="0" smtClean="0"/>
              <a:t>,</a:t>
            </a:r>
            <a:r>
              <a:rPr lang="en-US" sz="2000" dirty="0"/>
              <a:t> </a:t>
            </a:r>
            <a:endParaRPr lang="en-US" sz="2000" dirty="0" smtClean="0"/>
          </a:p>
          <a:p>
            <a:r>
              <a:rPr lang="en-US" sz="2000" dirty="0" smtClean="0"/>
              <a:t>cast </a:t>
            </a:r>
            <a:r>
              <a:rPr lang="en-US" sz="2000" dirty="0"/>
              <a:t>in situ or precast pipes </a:t>
            </a:r>
            <a:endParaRPr lang="en-US" sz="2000" dirty="0" smtClean="0"/>
          </a:p>
          <a:p>
            <a:r>
              <a:rPr lang="en-US" sz="2000" dirty="0"/>
              <a:t>reinforcement </a:t>
            </a:r>
            <a:r>
              <a:rPr lang="en-US" sz="2000" dirty="0" smtClean="0"/>
              <a:t>0.25</a:t>
            </a:r>
            <a:r>
              <a:rPr lang="en-US" sz="2000" dirty="0"/>
              <a:t>% </a:t>
            </a:r>
            <a:r>
              <a:rPr lang="en-US" sz="2000" dirty="0" smtClean="0"/>
              <a:t>,</a:t>
            </a:r>
          </a:p>
          <a:p>
            <a:r>
              <a:rPr lang="en-US" sz="2000" dirty="0" smtClean="0">
                <a:solidFill>
                  <a:srgbClr val="00B0F0"/>
                </a:solidFill>
              </a:rPr>
              <a:t>single </a:t>
            </a:r>
            <a:r>
              <a:rPr lang="en-US" sz="2000" dirty="0">
                <a:solidFill>
                  <a:srgbClr val="00B0F0"/>
                </a:solidFill>
              </a:rPr>
              <a:t>cage </a:t>
            </a:r>
            <a:r>
              <a:rPr lang="en-US" sz="2000" dirty="0" smtClean="0"/>
              <a:t>- </a:t>
            </a:r>
            <a:r>
              <a:rPr lang="en-US" sz="1800" dirty="0" smtClean="0"/>
              <a:t>internal </a:t>
            </a:r>
            <a:r>
              <a:rPr lang="en-US" sz="1800" dirty="0"/>
              <a:t>pressure </a:t>
            </a:r>
            <a:r>
              <a:rPr lang="en-US" sz="1800" dirty="0" smtClean="0"/>
              <a:t>&lt; 0.8 m  </a:t>
            </a:r>
          </a:p>
          <a:p>
            <a:r>
              <a:rPr lang="en-US" sz="2000" dirty="0">
                <a:solidFill>
                  <a:srgbClr val="00B0F0"/>
                </a:solidFill>
              </a:rPr>
              <a:t>double </a:t>
            </a:r>
            <a:r>
              <a:rPr lang="en-US" sz="2000" dirty="0" smtClean="0">
                <a:solidFill>
                  <a:srgbClr val="00B0F0"/>
                </a:solidFill>
              </a:rPr>
              <a:t>cage </a:t>
            </a:r>
            <a:r>
              <a:rPr lang="en-US" sz="2000" dirty="0" smtClean="0"/>
              <a:t>- </a:t>
            </a:r>
            <a:r>
              <a:rPr lang="en-US" sz="1800" dirty="0" smtClean="0"/>
              <a:t>internal </a:t>
            </a:r>
            <a:r>
              <a:rPr lang="en-US" sz="1800" dirty="0"/>
              <a:t>pressure </a:t>
            </a:r>
            <a:r>
              <a:rPr lang="en-US" sz="1800" dirty="0" smtClean="0"/>
              <a:t>&gt;0.8 m </a:t>
            </a:r>
            <a:endParaRPr lang="en-US" sz="1800" dirty="0"/>
          </a:p>
          <a:p>
            <a:pPr marL="342900" lvl="1" indent="-342900"/>
            <a:r>
              <a:rPr lang="en-US" sz="1800" b="1" dirty="0">
                <a:solidFill>
                  <a:srgbClr val="FF0000"/>
                </a:solidFill>
              </a:rPr>
              <a:t>elliptical cage </a:t>
            </a:r>
            <a:r>
              <a:rPr lang="en-US" sz="1800" b="1" dirty="0" smtClean="0">
                <a:solidFill>
                  <a:srgbClr val="FF0000"/>
                </a:solidFill>
              </a:rPr>
              <a:t> </a:t>
            </a:r>
            <a:r>
              <a:rPr lang="en-US" sz="1800" b="1" dirty="0" smtClean="0"/>
              <a:t>- </a:t>
            </a:r>
            <a:r>
              <a:rPr lang="en-US" sz="1800" dirty="0" smtClean="0"/>
              <a:t>larger </a:t>
            </a:r>
            <a:r>
              <a:rPr lang="en-US" sz="1800" dirty="0" err="1" smtClean="0"/>
              <a:t>dia</a:t>
            </a:r>
            <a:r>
              <a:rPr lang="en-US" sz="1800" dirty="0" smtClean="0"/>
              <a:t> to </a:t>
            </a:r>
            <a:r>
              <a:rPr lang="en-US" sz="1800" dirty="0"/>
              <a:t>external pressure; </a:t>
            </a:r>
            <a:endParaRPr lang="en-US" sz="1800" dirty="0" smtClean="0"/>
          </a:p>
          <a:p>
            <a:r>
              <a:rPr lang="en-US" sz="2000" dirty="0" smtClean="0"/>
              <a:t>smooth </a:t>
            </a:r>
            <a:r>
              <a:rPr lang="en-US" sz="2000" dirty="0"/>
              <a:t>and hydraulically efficient </a:t>
            </a:r>
          </a:p>
          <a:p>
            <a:pPr lvl="1"/>
            <a:r>
              <a:rPr lang="en-US" sz="2000" dirty="0" smtClean="0"/>
              <a:t>make </a:t>
            </a:r>
            <a:r>
              <a:rPr lang="en-US" sz="2000" dirty="0"/>
              <a:t>the pipe resistant to corrosion </a:t>
            </a:r>
            <a:endParaRPr lang="en-US" sz="2000" dirty="0" smtClean="0"/>
          </a:p>
          <a:p>
            <a:r>
              <a:rPr lang="en-US" sz="2200" dirty="0" smtClean="0"/>
              <a:t>Advantage</a:t>
            </a:r>
          </a:p>
          <a:p>
            <a:pPr lvl="1"/>
            <a:r>
              <a:rPr lang="en-US" sz="2000" dirty="0" smtClean="0"/>
              <a:t>Tension, Compression,. </a:t>
            </a:r>
            <a:r>
              <a:rPr lang="en-US" sz="2000" dirty="0"/>
              <a:t>Easily </a:t>
            </a:r>
            <a:r>
              <a:rPr lang="en-US" sz="2000" dirty="0" smtClean="0"/>
              <a:t>molded, economical </a:t>
            </a:r>
          </a:p>
          <a:p>
            <a:r>
              <a:rPr lang="en-US" sz="2200" dirty="0" smtClean="0"/>
              <a:t>Disadvantage</a:t>
            </a:r>
          </a:p>
          <a:p>
            <a:pPr lvl="1"/>
            <a:r>
              <a:rPr lang="en-US" sz="2000" dirty="0" smtClean="0"/>
              <a:t>Corrode, </a:t>
            </a:r>
            <a:r>
              <a:rPr lang="en-US" sz="2000" dirty="0"/>
              <a:t>carrying </a:t>
            </a:r>
            <a:r>
              <a:rPr lang="en-US" sz="2000" dirty="0" smtClean="0"/>
              <a:t>capacity, </a:t>
            </a:r>
            <a:r>
              <a:rPr lang="en-US" sz="2000" dirty="0"/>
              <a:t>susceptible to erosion </a:t>
            </a:r>
            <a:endParaRPr lang="en-US" sz="2000" dirty="0" smtClean="0"/>
          </a:p>
          <a:p>
            <a:pPr lvl="1"/>
            <a:endParaRPr lang="en-US" sz="2000" dirty="0" smtClean="0"/>
          </a:p>
          <a:p>
            <a:endParaRPr lang="en-US" sz="2000" dirty="0"/>
          </a:p>
          <a:p>
            <a:pPr lvl="1"/>
            <a:endParaRPr lang="en-US" sz="2000" dirty="0" smtClean="0"/>
          </a:p>
        </p:txBody>
      </p:sp>
    </p:spTree>
    <p:extLst>
      <p:ext uri="{BB962C8B-B14F-4D97-AF65-F5344CB8AC3E}">
        <p14:creationId xmlns:p14="http://schemas.microsoft.com/office/powerpoint/2010/main" val="3920193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9916" y="579908"/>
            <a:ext cx="3798438" cy="2531659"/>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219" y="1666590"/>
            <a:ext cx="4150921" cy="4150921"/>
          </a:xfrm>
        </p:spPr>
      </p:pic>
      <p:sp>
        <p:nvSpPr>
          <p:cNvPr id="5" name="Rectangle 4"/>
          <p:cNvSpPr/>
          <p:nvPr/>
        </p:nvSpPr>
        <p:spPr>
          <a:xfrm>
            <a:off x="1621162" y="1297258"/>
            <a:ext cx="1957587" cy="369332"/>
          </a:xfrm>
          <a:prstGeom prst="rect">
            <a:avLst/>
          </a:prstGeom>
        </p:spPr>
        <p:txBody>
          <a:bodyPr wrap="none">
            <a:spAutoFit/>
          </a:bodyPr>
          <a:lstStyle/>
          <a:p>
            <a:r>
              <a:rPr lang="en-US" dirty="0"/>
              <a:t>Cast Iron Sewers </a:t>
            </a:r>
          </a:p>
        </p:txBody>
      </p:sp>
      <p:sp>
        <p:nvSpPr>
          <p:cNvPr id="6" name="Rectangle 5"/>
          <p:cNvSpPr/>
          <p:nvPr/>
        </p:nvSpPr>
        <p:spPr>
          <a:xfrm>
            <a:off x="6821982" y="238232"/>
            <a:ext cx="3331361" cy="369332"/>
          </a:xfrm>
          <a:prstGeom prst="rect">
            <a:avLst/>
          </a:prstGeom>
        </p:spPr>
        <p:txBody>
          <a:bodyPr wrap="none">
            <a:spAutoFit/>
          </a:bodyPr>
          <a:lstStyle/>
          <a:p>
            <a:r>
              <a:rPr lang="en-US" dirty="0"/>
              <a:t>Plain Cement Concrete or RCC</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9578" y="3425588"/>
            <a:ext cx="5903265" cy="2999450"/>
          </a:xfrm>
          <a:prstGeom prst="rect">
            <a:avLst/>
          </a:prstGeom>
        </p:spPr>
      </p:pic>
    </p:spTree>
    <p:extLst>
      <p:ext uri="{BB962C8B-B14F-4D97-AF65-F5344CB8AC3E}">
        <p14:creationId xmlns:p14="http://schemas.microsoft.com/office/powerpoint/2010/main" val="2037745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04128" y="232933"/>
            <a:ext cx="3416994" cy="3880772"/>
          </a:xfrm>
        </p:spPr>
        <p:txBody>
          <a:bodyPr>
            <a:normAutofit/>
          </a:bodyPr>
          <a:lstStyle/>
          <a:p>
            <a:pPr marL="0" indent="0">
              <a:lnSpc>
                <a:spcPct val="150000"/>
              </a:lnSpc>
              <a:buNone/>
            </a:pPr>
            <a:r>
              <a:rPr lang="en-US" dirty="0"/>
              <a:t>Corrugated iron sewers: </a:t>
            </a:r>
            <a:endParaRPr lang="en-US" dirty="0" smtClean="0"/>
          </a:p>
          <a:p>
            <a:pPr>
              <a:lnSpc>
                <a:spcPct val="150000"/>
              </a:lnSpc>
            </a:pPr>
            <a:r>
              <a:rPr lang="en-US" dirty="0"/>
              <a:t>galvanization or by bituminous coatings </a:t>
            </a:r>
            <a:endParaRPr lang="en-US" dirty="0" smtClean="0"/>
          </a:p>
          <a:p>
            <a:pPr>
              <a:lnSpc>
                <a:spcPct val="150000"/>
              </a:lnSpc>
            </a:pPr>
            <a:r>
              <a:rPr lang="en-US" dirty="0" err="1" smtClean="0"/>
              <a:t>Dia</a:t>
            </a:r>
            <a:r>
              <a:rPr lang="en-US" dirty="0" smtClean="0"/>
              <a:t> </a:t>
            </a:r>
            <a:r>
              <a:rPr lang="en-US" dirty="0" err="1" smtClean="0"/>
              <a:t>upto</a:t>
            </a:r>
            <a:r>
              <a:rPr lang="en-US" dirty="0" smtClean="0"/>
              <a:t> 450cm</a:t>
            </a:r>
            <a:r>
              <a:rPr lang="en-US" dirty="0"/>
              <a:t>. </a:t>
            </a:r>
          </a:p>
        </p:txBody>
      </p:sp>
      <p:sp>
        <p:nvSpPr>
          <p:cNvPr id="8" name="Content Placeholder 7"/>
          <p:cNvSpPr>
            <a:spLocks noGrp="1"/>
          </p:cNvSpPr>
          <p:nvPr>
            <p:ph sz="half" idx="2"/>
          </p:nvPr>
        </p:nvSpPr>
        <p:spPr>
          <a:xfrm>
            <a:off x="3029157" y="521940"/>
            <a:ext cx="4149565" cy="4541379"/>
          </a:xfrm>
        </p:spPr>
        <p:txBody>
          <a:bodyPr>
            <a:normAutofit/>
          </a:bodyPr>
          <a:lstStyle/>
          <a:p>
            <a:pPr marL="0" indent="0">
              <a:lnSpc>
                <a:spcPct val="150000"/>
              </a:lnSpc>
              <a:buNone/>
            </a:pPr>
            <a:r>
              <a:rPr lang="en-US" dirty="0"/>
              <a:t>Plastic sewers </a:t>
            </a:r>
            <a:r>
              <a:rPr lang="en-US" dirty="0" smtClean="0"/>
              <a:t> PVC</a:t>
            </a:r>
          </a:p>
          <a:p>
            <a:pPr>
              <a:lnSpc>
                <a:spcPct val="150000"/>
              </a:lnSpc>
            </a:pPr>
            <a:r>
              <a:rPr lang="en-US" dirty="0">
                <a:solidFill>
                  <a:srgbClr val="FF0000"/>
                </a:solidFill>
              </a:rPr>
              <a:t>internal drainage works in </a:t>
            </a:r>
            <a:r>
              <a:rPr lang="en-US" dirty="0" smtClean="0">
                <a:solidFill>
                  <a:srgbClr val="FF0000"/>
                </a:solidFill>
              </a:rPr>
              <a:t>house</a:t>
            </a:r>
          </a:p>
          <a:p>
            <a:pPr>
              <a:lnSpc>
                <a:spcPct val="150000"/>
              </a:lnSpc>
            </a:pPr>
            <a:r>
              <a:rPr lang="en-US" dirty="0"/>
              <a:t>sizes 75 to 315 mm external diameter </a:t>
            </a:r>
            <a:endParaRPr lang="en-US" dirty="0" smtClean="0"/>
          </a:p>
          <a:p>
            <a:pPr>
              <a:lnSpc>
                <a:spcPct val="150000"/>
              </a:lnSpc>
            </a:pPr>
            <a:r>
              <a:rPr lang="en-US" dirty="0">
                <a:solidFill>
                  <a:srgbClr val="00B0F0"/>
                </a:solidFill>
              </a:rPr>
              <a:t>smooth internal surface </a:t>
            </a:r>
            <a:endParaRPr lang="en-US" dirty="0" smtClean="0">
              <a:solidFill>
                <a:srgbClr val="00B0F0"/>
              </a:solidFill>
            </a:endParaRPr>
          </a:p>
          <a:p>
            <a:pPr>
              <a:lnSpc>
                <a:spcPct val="150000"/>
              </a:lnSpc>
            </a:pPr>
            <a:r>
              <a:rPr lang="en-US" dirty="0"/>
              <a:t>resistant to corrosion, light weight of pipe, economical in laying, jointing and maintenance </a:t>
            </a:r>
            <a:endParaRPr lang="en-US" dirty="0" smtClean="0"/>
          </a:p>
          <a:p>
            <a:pPr>
              <a:lnSpc>
                <a:spcPct val="150000"/>
              </a:lnSpc>
            </a:pPr>
            <a:r>
              <a:rPr lang="en-US" dirty="0"/>
              <a:t>tough and rigid </a:t>
            </a:r>
            <a:r>
              <a:rPr lang="en-US" dirty="0" smtClean="0"/>
              <a:t> </a:t>
            </a:r>
            <a:endParaRPr lang="en-US" dirty="0"/>
          </a:p>
        </p:txBody>
      </p:sp>
      <p:sp>
        <p:nvSpPr>
          <p:cNvPr id="9" name="Content Placeholder 7"/>
          <p:cNvSpPr txBox="1">
            <a:spLocks/>
          </p:cNvSpPr>
          <p:nvPr/>
        </p:nvSpPr>
        <p:spPr>
          <a:xfrm>
            <a:off x="7385067" y="1286215"/>
            <a:ext cx="4184034"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buNone/>
            </a:pPr>
            <a:r>
              <a:rPr lang="en-US" b="1" dirty="0"/>
              <a:t>High Density </a:t>
            </a:r>
            <a:r>
              <a:rPr lang="en-US" b="1" dirty="0" err="1"/>
              <a:t>Polythylene</a:t>
            </a:r>
            <a:r>
              <a:rPr lang="en-US" b="1" dirty="0"/>
              <a:t> (HDPE) Pipes </a:t>
            </a:r>
            <a:endParaRPr lang="en-US" b="1" dirty="0" smtClean="0"/>
          </a:p>
          <a:p>
            <a:pPr>
              <a:lnSpc>
                <a:spcPct val="150000"/>
              </a:lnSpc>
            </a:pPr>
            <a:r>
              <a:rPr lang="en-US" dirty="0"/>
              <a:t>not brittle </a:t>
            </a:r>
            <a:r>
              <a:rPr lang="en-US" dirty="0" smtClean="0"/>
              <a:t>,resistant damage</a:t>
            </a:r>
          </a:p>
          <a:p>
            <a:pPr>
              <a:lnSpc>
                <a:spcPct val="150000"/>
              </a:lnSpc>
            </a:pPr>
            <a:r>
              <a:rPr lang="en-US" dirty="0">
                <a:solidFill>
                  <a:srgbClr val="00B0F0"/>
                </a:solidFill>
              </a:rPr>
              <a:t>joined by welding </a:t>
            </a:r>
            <a:r>
              <a:rPr lang="en-US" dirty="0"/>
              <a:t>or </a:t>
            </a:r>
            <a:r>
              <a:rPr lang="en-US" dirty="0" smtClean="0"/>
              <a:t> </a:t>
            </a:r>
            <a:r>
              <a:rPr lang="en-US" dirty="0"/>
              <a:t>with detachable joints up to 630 mm </a:t>
            </a:r>
            <a:r>
              <a:rPr lang="en-US" dirty="0" smtClean="0"/>
              <a:t>smooth internal surface </a:t>
            </a:r>
          </a:p>
          <a:p>
            <a:pPr>
              <a:lnSpc>
                <a:spcPct val="150000"/>
              </a:lnSpc>
            </a:pPr>
            <a:r>
              <a:rPr lang="en-US" dirty="0"/>
              <a:t>conveyance of </a:t>
            </a:r>
            <a:r>
              <a:rPr lang="en-US" dirty="0">
                <a:solidFill>
                  <a:srgbClr val="FF0000"/>
                </a:solidFill>
              </a:rPr>
              <a:t>industrial wastewater </a:t>
            </a:r>
            <a:endParaRPr lang="en-US" dirty="0" smtClean="0">
              <a:solidFill>
                <a:srgbClr val="FF0000"/>
              </a:solidFill>
            </a:endParaRPr>
          </a:p>
          <a:p>
            <a:pPr>
              <a:lnSpc>
                <a:spcPct val="150000"/>
              </a:lnSpc>
            </a:pPr>
            <a:endParaRPr lang="en-US" dirty="0" smtClean="0"/>
          </a:p>
        </p:txBody>
      </p:sp>
    </p:spTree>
    <p:extLst>
      <p:ext uri="{BB962C8B-B14F-4D97-AF65-F5344CB8AC3E}">
        <p14:creationId xmlns:p14="http://schemas.microsoft.com/office/powerpoint/2010/main" val="3028063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2714" y="1142579"/>
            <a:ext cx="2579552" cy="369332"/>
          </a:xfrm>
          <a:prstGeom prst="rect">
            <a:avLst/>
          </a:prstGeom>
        </p:spPr>
        <p:txBody>
          <a:bodyPr wrap="none">
            <a:spAutoFit/>
          </a:bodyPr>
          <a:lstStyle/>
          <a:p>
            <a:r>
              <a:rPr lang="en-US" dirty="0"/>
              <a:t>Corrugated iron sewers</a:t>
            </a:r>
          </a:p>
        </p:txBody>
      </p:sp>
      <p:sp>
        <p:nvSpPr>
          <p:cNvPr id="6" name="Rectangle 5"/>
          <p:cNvSpPr/>
          <p:nvPr/>
        </p:nvSpPr>
        <p:spPr>
          <a:xfrm>
            <a:off x="4420800" y="1142579"/>
            <a:ext cx="2175596" cy="507831"/>
          </a:xfrm>
          <a:prstGeom prst="rect">
            <a:avLst/>
          </a:prstGeom>
        </p:spPr>
        <p:txBody>
          <a:bodyPr wrap="none">
            <a:spAutoFit/>
          </a:bodyPr>
          <a:lstStyle/>
          <a:p>
            <a:pPr>
              <a:lnSpc>
                <a:spcPct val="150000"/>
              </a:lnSpc>
            </a:pPr>
            <a:r>
              <a:rPr lang="en-US" dirty="0"/>
              <a:t>Plastic sewers  PVC</a:t>
            </a:r>
          </a:p>
        </p:txBody>
      </p:sp>
      <p:sp>
        <p:nvSpPr>
          <p:cNvPr id="7" name="Rectangle 6"/>
          <p:cNvSpPr/>
          <p:nvPr/>
        </p:nvSpPr>
        <p:spPr>
          <a:xfrm>
            <a:off x="7289021" y="1073329"/>
            <a:ext cx="4391330" cy="507831"/>
          </a:xfrm>
          <a:prstGeom prst="rect">
            <a:avLst/>
          </a:prstGeom>
        </p:spPr>
        <p:txBody>
          <a:bodyPr wrap="none">
            <a:spAutoFit/>
          </a:bodyPr>
          <a:lstStyle/>
          <a:p>
            <a:pPr>
              <a:lnSpc>
                <a:spcPct val="150000"/>
              </a:lnSpc>
            </a:pPr>
            <a:r>
              <a:rPr lang="en-US" b="1" dirty="0"/>
              <a:t>High Density </a:t>
            </a:r>
            <a:r>
              <a:rPr lang="en-US" b="1" dirty="0" err="1"/>
              <a:t>Polythylene</a:t>
            </a:r>
            <a:r>
              <a:rPr lang="en-US" b="1" dirty="0"/>
              <a:t> (HDPE) Pipes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93" y="1964899"/>
            <a:ext cx="3548986" cy="297559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34033"/>
          <a:stretch/>
        </p:blipFill>
        <p:spPr>
          <a:xfrm>
            <a:off x="4011935" y="2009443"/>
            <a:ext cx="3385151" cy="288650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942" y="1964899"/>
            <a:ext cx="4338492" cy="3258689"/>
          </a:xfrm>
          <a:prstGeom prst="rect">
            <a:avLst/>
          </a:prstGeom>
        </p:spPr>
      </p:pic>
    </p:spTree>
    <p:extLst>
      <p:ext uri="{BB962C8B-B14F-4D97-AF65-F5344CB8AC3E}">
        <p14:creationId xmlns:p14="http://schemas.microsoft.com/office/powerpoint/2010/main" val="3908974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131424" y="204717"/>
            <a:ext cx="5914534" cy="6519389"/>
          </a:xfrm>
        </p:spPr>
        <p:txBody>
          <a:bodyPr>
            <a:normAutofit lnSpcReduction="10000"/>
          </a:bodyPr>
          <a:lstStyle/>
          <a:p>
            <a:pPr marL="0" indent="0">
              <a:buNone/>
            </a:pPr>
            <a:r>
              <a:rPr lang="en-US" dirty="0"/>
              <a:t>Steel sewers </a:t>
            </a:r>
            <a:endParaRPr lang="en-US" dirty="0" smtClean="0"/>
          </a:p>
          <a:p>
            <a:pPr lvl="1" algn="just">
              <a:lnSpc>
                <a:spcPct val="150000"/>
              </a:lnSpc>
            </a:pPr>
            <a:r>
              <a:rPr lang="en-US" sz="1800" dirty="0"/>
              <a:t>lightness, imperviousness and resistance to high pressure </a:t>
            </a:r>
            <a:endParaRPr lang="en-US" sz="1800" dirty="0" smtClean="0"/>
          </a:p>
          <a:p>
            <a:pPr lvl="1" algn="just">
              <a:lnSpc>
                <a:spcPct val="150000"/>
              </a:lnSpc>
            </a:pPr>
            <a:r>
              <a:rPr lang="en-US" sz="1800" dirty="0">
                <a:solidFill>
                  <a:srgbClr val="FF0000"/>
                </a:solidFill>
              </a:rPr>
              <a:t>trunk or outfall sewers </a:t>
            </a:r>
            <a:endParaRPr lang="en-US" sz="1800" dirty="0" smtClean="0">
              <a:solidFill>
                <a:srgbClr val="FF0000"/>
              </a:solidFill>
            </a:endParaRPr>
          </a:p>
          <a:p>
            <a:pPr lvl="1" algn="just">
              <a:lnSpc>
                <a:spcPct val="150000"/>
              </a:lnSpc>
            </a:pPr>
            <a:r>
              <a:rPr lang="en-US" sz="1800" dirty="0"/>
              <a:t>situations such as </a:t>
            </a:r>
            <a:r>
              <a:rPr lang="en-US" sz="1800" dirty="0">
                <a:solidFill>
                  <a:srgbClr val="FF0000"/>
                </a:solidFill>
              </a:rPr>
              <a:t>pressure main sewers, under water crossing, bridge crossing</a:t>
            </a:r>
            <a:r>
              <a:rPr lang="en-US" sz="1800" dirty="0"/>
              <a:t>, necessary connections for pumping stations, laying pipes over self supporting spans, </a:t>
            </a:r>
            <a:r>
              <a:rPr lang="en-US" sz="1800" dirty="0">
                <a:solidFill>
                  <a:srgbClr val="FF0000"/>
                </a:solidFill>
              </a:rPr>
              <a:t>railway crossings, </a:t>
            </a:r>
            <a:r>
              <a:rPr lang="en-US" sz="1800" dirty="0"/>
              <a:t>etc. </a:t>
            </a:r>
            <a:endParaRPr lang="en-US" sz="1800" dirty="0" smtClean="0"/>
          </a:p>
          <a:p>
            <a:pPr lvl="1" algn="just">
              <a:lnSpc>
                <a:spcPct val="150000"/>
              </a:lnSpc>
            </a:pPr>
            <a:r>
              <a:rPr lang="en-US" sz="1800" dirty="0" smtClean="0"/>
              <a:t>Pressure better </a:t>
            </a:r>
            <a:r>
              <a:rPr lang="en-US" sz="1800" dirty="0"/>
              <a:t>than CI pipes </a:t>
            </a:r>
            <a:endParaRPr lang="en-US" sz="1800" dirty="0" smtClean="0"/>
          </a:p>
          <a:p>
            <a:pPr marL="457200" lvl="1" indent="0">
              <a:lnSpc>
                <a:spcPct val="150000"/>
              </a:lnSpc>
              <a:buNone/>
            </a:pPr>
            <a:r>
              <a:rPr lang="en-US" sz="1800" dirty="0" smtClean="0"/>
              <a:t>Disadvantage</a:t>
            </a:r>
          </a:p>
          <a:p>
            <a:pPr lvl="1" algn="just">
              <a:lnSpc>
                <a:spcPct val="150000"/>
              </a:lnSpc>
            </a:pPr>
            <a:r>
              <a:rPr lang="en-US" sz="1800" dirty="0"/>
              <a:t>cannot </a:t>
            </a:r>
            <a:r>
              <a:rPr lang="en-US" sz="1800" dirty="0">
                <a:solidFill>
                  <a:srgbClr val="00B0F0"/>
                </a:solidFill>
              </a:rPr>
              <a:t>withstand high external load </a:t>
            </a:r>
            <a:endParaRPr lang="en-US" sz="1800" dirty="0" smtClean="0">
              <a:solidFill>
                <a:srgbClr val="00B0F0"/>
              </a:solidFill>
            </a:endParaRPr>
          </a:p>
          <a:p>
            <a:pPr lvl="1" algn="just">
              <a:lnSpc>
                <a:spcPct val="150000"/>
              </a:lnSpc>
            </a:pPr>
            <a:r>
              <a:rPr lang="en-US" sz="1800" dirty="0"/>
              <a:t>susceptible to corrosion and are not generally used for partially flowing sewers </a:t>
            </a:r>
            <a:endParaRPr lang="en-US" sz="1800" dirty="0" smtClean="0"/>
          </a:p>
          <a:p>
            <a:pPr lvl="1" algn="just">
              <a:lnSpc>
                <a:spcPct val="150000"/>
              </a:lnSpc>
            </a:pPr>
            <a:endParaRPr lang="en-US" sz="1700" dirty="0"/>
          </a:p>
        </p:txBody>
      </p:sp>
      <p:sp>
        <p:nvSpPr>
          <p:cNvPr id="11" name="Content Placeholder 10"/>
          <p:cNvSpPr>
            <a:spLocks noGrp="1"/>
          </p:cNvSpPr>
          <p:nvPr>
            <p:ph sz="half" idx="2"/>
          </p:nvPr>
        </p:nvSpPr>
        <p:spPr>
          <a:xfrm>
            <a:off x="6250676" y="204717"/>
            <a:ext cx="5704764" cy="7274256"/>
          </a:xfrm>
        </p:spPr>
        <p:txBody>
          <a:bodyPr>
            <a:normAutofit lnSpcReduction="10000"/>
          </a:bodyPr>
          <a:lstStyle/>
          <a:p>
            <a:pPr marL="0" indent="0">
              <a:lnSpc>
                <a:spcPct val="170000"/>
              </a:lnSpc>
              <a:buNone/>
            </a:pPr>
            <a:r>
              <a:rPr lang="en-US" dirty="0"/>
              <a:t>Vitrified Clay or Stoneware Sewers </a:t>
            </a:r>
            <a:endParaRPr lang="en-US" dirty="0" smtClean="0"/>
          </a:p>
          <a:p>
            <a:pPr>
              <a:lnSpc>
                <a:spcPct val="170000"/>
              </a:lnSpc>
            </a:pPr>
            <a:r>
              <a:rPr lang="en-US" dirty="0"/>
              <a:t>used for </a:t>
            </a:r>
            <a:r>
              <a:rPr lang="en-US" dirty="0">
                <a:solidFill>
                  <a:srgbClr val="00B0F0"/>
                </a:solidFill>
              </a:rPr>
              <a:t>house connections as well as lateral sewers </a:t>
            </a:r>
            <a:endParaRPr lang="en-US" dirty="0" smtClean="0">
              <a:solidFill>
                <a:srgbClr val="00B0F0"/>
              </a:solidFill>
            </a:endParaRPr>
          </a:p>
          <a:p>
            <a:pPr>
              <a:lnSpc>
                <a:spcPct val="170000"/>
              </a:lnSpc>
            </a:pPr>
            <a:r>
              <a:rPr lang="en-US" dirty="0"/>
              <a:t>5 cm to 30 cm internal </a:t>
            </a:r>
            <a:r>
              <a:rPr lang="en-US" dirty="0" err="1" smtClean="0"/>
              <a:t>dia</a:t>
            </a:r>
            <a:r>
              <a:rPr lang="en-US" dirty="0" smtClean="0"/>
              <a:t>  </a:t>
            </a:r>
            <a:r>
              <a:rPr lang="en-US" dirty="0"/>
              <a:t>with </a:t>
            </a:r>
            <a:r>
              <a:rPr lang="en-US" dirty="0" smtClean="0">
                <a:solidFill>
                  <a:schemeClr val="bg1"/>
                </a:solidFill>
              </a:rPr>
              <a:t>L 0.9 </a:t>
            </a:r>
            <a:r>
              <a:rPr lang="en-US" dirty="0">
                <a:solidFill>
                  <a:schemeClr val="bg1"/>
                </a:solidFill>
              </a:rPr>
              <a:t>to </a:t>
            </a:r>
            <a:r>
              <a:rPr lang="en-US" dirty="0" smtClean="0">
                <a:solidFill>
                  <a:schemeClr val="bg1"/>
                </a:solidFill>
              </a:rPr>
              <a:t>1.2 m </a:t>
            </a:r>
          </a:p>
          <a:p>
            <a:pPr marL="0" indent="0">
              <a:lnSpc>
                <a:spcPct val="170000"/>
              </a:lnSpc>
              <a:buNone/>
            </a:pPr>
            <a:r>
              <a:rPr lang="en-US" dirty="0"/>
              <a:t>Advantages </a:t>
            </a:r>
            <a:endParaRPr lang="en-US" dirty="0" smtClean="0"/>
          </a:p>
          <a:p>
            <a:pPr>
              <a:lnSpc>
                <a:spcPct val="170000"/>
              </a:lnSpc>
            </a:pPr>
            <a:r>
              <a:rPr lang="en-US" dirty="0"/>
              <a:t>Resistant to corrosion </a:t>
            </a:r>
            <a:r>
              <a:rPr lang="en-US" dirty="0" smtClean="0"/>
              <a:t>, </a:t>
            </a:r>
            <a:r>
              <a:rPr lang="en-US" dirty="0"/>
              <a:t>Interior surface is </a:t>
            </a:r>
            <a:r>
              <a:rPr lang="en-US" dirty="0" smtClean="0"/>
              <a:t>smooth, </a:t>
            </a:r>
            <a:r>
              <a:rPr lang="en-US" dirty="0"/>
              <a:t>Strong in compression</a:t>
            </a:r>
            <a:r>
              <a:rPr lang="en-US" dirty="0" smtClean="0"/>
              <a:t>.</a:t>
            </a:r>
          </a:p>
          <a:p>
            <a:pPr>
              <a:lnSpc>
                <a:spcPct val="170000"/>
              </a:lnSpc>
            </a:pPr>
            <a:r>
              <a:rPr lang="en-US" dirty="0"/>
              <a:t>does not absorb water more than 5% of their own weight, when immersed in water for 24 h </a:t>
            </a:r>
            <a:r>
              <a:rPr lang="en-US" dirty="0" smtClean="0"/>
              <a:t> </a:t>
            </a:r>
          </a:p>
          <a:p>
            <a:pPr marL="0" indent="0">
              <a:lnSpc>
                <a:spcPct val="170000"/>
              </a:lnSpc>
              <a:buNone/>
            </a:pPr>
            <a:r>
              <a:rPr lang="en-US" dirty="0" smtClean="0"/>
              <a:t>Disadvantage</a:t>
            </a:r>
          </a:p>
          <a:p>
            <a:pPr>
              <a:lnSpc>
                <a:spcPct val="170000"/>
              </a:lnSpc>
            </a:pPr>
            <a:r>
              <a:rPr lang="en-US" dirty="0"/>
              <a:t>Heavy, bulky and brittle and weak in tension </a:t>
            </a:r>
          </a:p>
        </p:txBody>
      </p:sp>
    </p:spTree>
    <p:extLst>
      <p:ext uri="{BB962C8B-B14F-4D97-AF65-F5344CB8AC3E}">
        <p14:creationId xmlns:p14="http://schemas.microsoft.com/office/powerpoint/2010/main" val="1019706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0058" y="361852"/>
            <a:ext cx="1545616" cy="369332"/>
          </a:xfrm>
          <a:prstGeom prst="rect">
            <a:avLst/>
          </a:prstGeom>
        </p:spPr>
        <p:txBody>
          <a:bodyPr wrap="none">
            <a:spAutoFit/>
          </a:bodyPr>
          <a:lstStyle/>
          <a:p>
            <a:r>
              <a:rPr lang="en-US" dirty="0"/>
              <a:t>Steel sewers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204" y="1020964"/>
            <a:ext cx="3815516" cy="286163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04" y="4172381"/>
            <a:ext cx="3627120" cy="2407920"/>
          </a:xfrm>
          <a:prstGeom prst="rect">
            <a:avLst/>
          </a:prstGeom>
        </p:spPr>
      </p:pic>
      <p:sp>
        <p:nvSpPr>
          <p:cNvPr id="9" name="Rectangle 8"/>
          <p:cNvSpPr/>
          <p:nvPr/>
        </p:nvSpPr>
        <p:spPr>
          <a:xfrm>
            <a:off x="5963779" y="167953"/>
            <a:ext cx="3840154" cy="563231"/>
          </a:xfrm>
          <a:prstGeom prst="rect">
            <a:avLst/>
          </a:prstGeom>
        </p:spPr>
        <p:txBody>
          <a:bodyPr wrap="none">
            <a:spAutoFit/>
          </a:bodyPr>
          <a:lstStyle/>
          <a:p>
            <a:pPr>
              <a:lnSpc>
                <a:spcPct val="170000"/>
              </a:lnSpc>
            </a:pPr>
            <a:r>
              <a:rPr lang="en-US" dirty="0"/>
              <a:t>Vitrified Clay or Stoneware Sewers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9830" y="731184"/>
            <a:ext cx="4112170" cy="307757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041" y="3537143"/>
            <a:ext cx="3734667" cy="3320857"/>
          </a:xfrm>
          <a:prstGeom prst="rect">
            <a:avLst/>
          </a:prstGeom>
        </p:spPr>
      </p:pic>
    </p:spTree>
    <p:extLst>
      <p:ext uri="{BB962C8B-B14F-4D97-AF65-F5344CB8AC3E}">
        <p14:creationId xmlns:p14="http://schemas.microsoft.com/office/powerpoint/2010/main" val="2884819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763" y="217714"/>
            <a:ext cx="8596668" cy="1320800"/>
          </a:xfrm>
        </p:spPr>
        <p:txBody>
          <a:bodyPr/>
          <a:lstStyle/>
          <a:p>
            <a:pPr algn="ctr"/>
            <a:r>
              <a:rPr lang="en-US" dirty="0"/>
              <a:t>Diagram of septic tank</a:t>
            </a:r>
          </a:p>
        </p:txBody>
      </p:sp>
      <p:pic>
        <p:nvPicPr>
          <p:cNvPr id="4" name="Content Placeholder 3"/>
          <p:cNvPicPr>
            <a:picLocks noGrp="1" noChangeAspect="1"/>
          </p:cNvPicPr>
          <p:nvPr>
            <p:ph idx="1"/>
          </p:nvPr>
        </p:nvPicPr>
        <p:blipFill>
          <a:blip r:embed="rId2"/>
          <a:stretch>
            <a:fillRect/>
          </a:stretch>
        </p:blipFill>
        <p:spPr>
          <a:xfrm>
            <a:off x="551542" y="1023257"/>
            <a:ext cx="10508343" cy="5476886"/>
          </a:xfrm>
          <a:prstGeom prst="rect">
            <a:avLst/>
          </a:prstGeom>
        </p:spPr>
      </p:pic>
    </p:spTree>
    <p:extLst>
      <p:ext uri="{BB962C8B-B14F-4D97-AF65-F5344CB8AC3E}">
        <p14:creationId xmlns:p14="http://schemas.microsoft.com/office/powerpoint/2010/main" val="2434162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596" y="172872"/>
            <a:ext cx="8596668" cy="1320800"/>
          </a:xfrm>
        </p:spPr>
        <p:txBody>
          <a:bodyPr/>
          <a:lstStyle/>
          <a:p>
            <a:pPr algn="ctr"/>
            <a:r>
              <a:rPr lang="en-US" b="1" dirty="0"/>
              <a:t>Shapes of Sewers </a:t>
            </a:r>
            <a:endParaRPr lang="en-US" dirty="0"/>
          </a:p>
        </p:txBody>
      </p:sp>
      <p:sp>
        <p:nvSpPr>
          <p:cNvPr id="3" name="Content Placeholder 2"/>
          <p:cNvSpPr>
            <a:spLocks noGrp="1"/>
          </p:cNvSpPr>
          <p:nvPr>
            <p:ph idx="1"/>
          </p:nvPr>
        </p:nvSpPr>
        <p:spPr>
          <a:xfrm>
            <a:off x="313898" y="968991"/>
            <a:ext cx="11368585" cy="5718411"/>
          </a:xfrm>
        </p:spPr>
        <p:txBody>
          <a:bodyPr>
            <a:normAutofit fontScale="92500" lnSpcReduction="10000"/>
          </a:bodyPr>
          <a:lstStyle/>
          <a:p>
            <a:pPr>
              <a:lnSpc>
                <a:spcPct val="150000"/>
              </a:lnSpc>
            </a:pPr>
            <a:r>
              <a:rPr lang="en-US" sz="2400" dirty="0">
                <a:solidFill>
                  <a:srgbClr val="FF0000"/>
                </a:solidFill>
              </a:rPr>
              <a:t>generally circular pipes </a:t>
            </a:r>
            <a:r>
              <a:rPr lang="en-US" sz="2400" dirty="0" smtClean="0"/>
              <a:t>- </a:t>
            </a:r>
            <a:r>
              <a:rPr lang="en-US" sz="2400" dirty="0"/>
              <a:t>below ground level, slopping </a:t>
            </a:r>
            <a:r>
              <a:rPr lang="en-US" sz="2400" dirty="0" smtClean="0"/>
              <a:t>- </a:t>
            </a:r>
            <a:r>
              <a:rPr lang="en-US" sz="2400" dirty="0"/>
              <a:t>towards </a:t>
            </a:r>
            <a:r>
              <a:rPr lang="en-US" sz="2400" dirty="0" smtClean="0"/>
              <a:t>the outfall</a:t>
            </a:r>
          </a:p>
          <a:p>
            <a:pPr>
              <a:lnSpc>
                <a:spcPct val="150000"/>
              </a:lnSpc>
            </a:pPr>
            <a:r>
              <a:rPr lang="en-US" sz="2400" dirty="0"/>
              <a:t>designed to </a:t>
            </a:r>
            <a:r>
              <a:rPr lang="en-US" sz="2400" dirty="0">
                <a:solidFill>
                  <a:srgbClr val="FF0000"/>
                </a:solidFill>
              </a:rPr>
              <a:t>flow under </a:t>
            </a:r>
            <a:r>
              <a:rPr lang="en-US" sz="2400" dirty="0" smtClean="0">
                <a:solidFill>
                  <a:srgbClr val="FF0000"/>
                </a:solidFill>
              </a:rPr>
              <a:t>gravity</a:t>
            </a:r>
          </a:p>
          <a:p>
            <a:pPr>
              <a:lnSpc>
                <a:spcPct val="150000"/>
              </a:lnSpc>
            </a:pPr>
            <a:r>
              <a:rPr lang="en-US" sz="2400" dirty="0" smtClean="0"/>
              <a:t> </a:t>
            </a:r>
            <a:r>
              <a:rPr lang="en-US" sz="2400" dirty="0"/>
              <a:t>other than circular are also </a:t>
            </a:r>
            <a:r>
              <a:rPr lang="en-US" sz="2400" dirty="0" smtClean="0"/>
              <a:t>used</a:t>
            </a:r>
          </a:p>
          <a:p>
            <a:pPr marL="0" indent="0">
              <a:buNone/>
            </a:pPr>
            <a:r>
              <a:rPr lang="en-US" sz="2400" dirty="0"/>
              <a:t>a. Standard Egg-shaped sewer</a:t>
            </a:r>
          </a:p>
          <a:p>
            <a:pPr marL="0" indent="0">
              <a:buNone/>
            </a:pPr>
            <a:r>
              <a:rPr lang="en-US" sz="2400" dirty="0"/>
              <a:t>b. New egg-shaped sewer</a:t>
            </a:r>
          </a:p>
          <a:p>
            <a:pPr marL="0" indent="0">
              <a:buNone/>
            </a:pPr>
            <a:r>
              <a:rPr lang="en-US" sz="2400" dirty="0"/>
              <a:t>c. Horse shoe shaped sewer</a:t>
            </a:r>
          </a:p>
          <a:p>
            <a:pPr marL="0" indent="0">
              <a:buNone/>
            </a:pPr>
            <a:r>
              <a:rPr lang="en-US" sz="2400" dirty="0"/>
              <a:t>d. Parabolic shaped sewer</a:t>
            </a:r>
          </a:p>
          <a:p>
            <a:pPr marL="0" indent="0">
              <a:buNone/>
            </a:pPr>
            <a:r>
              <a:rPr lang="en-US" sz="2400" dirty="0"/>
              <a:t>e. Semi-elliptical section</a:t>
            </a:r>
          </a:p>
          <a:p>
            <a:pPr marL="0" indent="0">
              <a:buNone/>
            </a:pPr>
            <a:r>
              <a:rPr lang="en-US" sz="2400" dirty="0"/>
              <a:t>f. Rectangular shape section</a:t>
            </a:r>
          </a:p>
          <a:p>
            <a:pPr marL="0" indent="0">
              <a:buNone/>
            </a:pPr>
            <a:r>
              <a:rPr lang="en-US" sz="2400" dirty="0"/>
              <a:t>g. U-shaped section</a:t>
            </a:r>
          </a:p>
          <a:p>
            <a:pPr marL="0" indent="0">
              <a:buNone/>
            </a:pPr>
            <a:r>
              <a:rPr lang="en-US" sz="2400" dirty="0"/>
              <a:t>h. Semi-circular shaped sewer</a:t>
            </a:r>
          </a:p>
          <a:p>
            <a:pPr marL="0" indent="0">
              <a:buNone/>
            </a:pPr>
            <a:r>
              <a:rPr lang="en-US" sz="2400" dirty="0" err="1"/>
              <a:t>i</a:t>
            </a:r>
            <a:r>
              <a:rPr lang="en-US" sz="2400" dirty="0"/>
              <a:t>. Basket handled shape sewer</a:t>
            </a:r>
          </a:p>
        </p:txBody>
      </p:sp>
      <p:pic>
        <p:nvPicPr>
          <p:cNvPr id="4" name="Picture 3"/>
          <p:cNvPicPr>
            <a:picLocks noChangeAspect="1"/>
          </p:cNvPicPr>
          <p:nvPr/>
        </p:nvPicPr>
        <p:blipFill>
          <a:blip r:embed="rId2"/>
          <a:stretch>
            <a:fillRect/>
          </a:stretch>
        </p:blipFill>
        <p:spPr>
          <a:xfrm>
            <a:off x="5998190" y="2169994"/>
            <a:ext cx="6002492" cy="4177237"/>
          </a:xfrm>
          <a:prstGeom prst="rect">
            <a:avLst/>
          </a:prstGeom>
        </p:spPr>
      </p:pic>
    </p:spTree>
    <p:extLst>
      <p:ext uri="{BB962C8B-B14F-4D97-AF65-F5344CB8AC3E}">
        <p14:creationId xmlns:p14="http://schemas.microsoft.com/office/powerpoint/2010/main" val="2296468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4027" y="137404"/>
            <a:ext cx="9400060" cy="3912563"/>
          </a:xfrm>
          <a:prstGeom prst="rect">
            <a:avLst/>
          </a:prstGeom>
        </p:spPr>
      </p:pic>
      <p:sp>
        <p:nvSpPr>
          <p:cNvPr id="3" name="Rectangle 2"/>
          <p:cNvSpPr/>
          <p:nvPr/>
        </p:nvSpPr>
        <p:spPr>
          <a:xfrm>
            <a:off x="2627086" y="4049967"/>
            <a:ext cx="11350171" cy="6038384"/>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sz="2000" dirty="0">
                <a:solidFill>
                  <a:srgbClr val="000000"/>
                </a:solidFill>
                <a:latin typeface="+mj-lt"/>
              </a:rPr>
              <a:t>got better hydraulic properties, </a:t>
            </a:r>
            <a:endParaRPr lang="en-US" sz="2000" dirty="0" smtClean="0">
              <a:solidFill>
                <a:srgbClr val="000000"/>
              </a:solidFill>
              <a:latin typeface="+mj-lt"/>
            </a:endParaRPr>
          </a:p>
          <a:p>
            <a:pPr marL="342900" indent="-342900" algn="just">
              <a:lnSpc>
                <a:spcPct val="150000"/>
              </a:lnSpc>
              <a:buFont typeface="Arial" panose="020B0604020202020204" pitchFamily="34" charset="0"/>
              <a:buChar char="•"/>
            </a:pPr>
            <a:r>
              <a:rPr lang="en-US" sz="2000" dirty="0" smtClean="0">
                <a:solidFill>
                  <a:srgbClr val="000000"/>
                </a:solidFill>
                <a:latin typeface="+mj-lt"/>
              </a:rPr>
              <a:t>it </a:t>
            </a:r>
            <a:r>
              <a:rPr lang="en-US" sz="2000" dirty="0">
                <a:solidFill>
                  <a:srgbClr val="000000"/>
                </a:solidFill>
                <a:latin typeface="+mj-lt"/>
              </a:rPr>
              <a:t>is </a:t>
            </a:r>
            <a:r>
              <a:rPr lang="en-US" sz="2000" dirty="0" smtClean="0">
                <a:solidFill>
                  <a:srgbClr val="000000"/>
                </a:solidFill>
                <a:latin typeface="+mj-lt"/>
              </a:rPr>
              <a:t>costly</a:t>
            </a:r>
            <a:endParaRPr lang="en-US" sz="2000" dirty="0">
              <a:solidFill>
                <a:srgbClr val="000000"/>
              </a:solidFill>
              <a:latin typeface="Times New Roman" panose="02020603050405020304" pitchFamily="18" charset="0"/>
            </a:endParaRPr>
          </a:p>
          <a:p>
            <a:pPr marL="342900" indent="-342900" algn="just">
              <a:lnSpc>
                <a:spcPct val="150000"/>
              </a:lnSpc>
              <a:buFont typeface="Arial" panose="020B0604020202020204" pitchFamily="34" charset="0"/>
              <a:buChar char="•"/>
            </a:pPr>
            <a:r>
              <a:rPr lang="en-US" sz="2000" dirty="0" smtClean="0"/>
              <a:t>longer </a:t>
            </a:r>
            <a:r>
              <a:rPr lang="en-US" sz="2000" dirty="0"/>
              <a:t>perimeter more material for </a:t>
            </a:r>
            <a:r>
              <a:rPr lang="en-US" sz="2000" dirty="0" smtClean="0"/>
              <a:t>construction</a:t>
            </a:r>
          </a:p>
          <a:p>
            <a:pPr marL="342900" indent="-342900" algn="just">
              <a:lnSpc>
                <a:spcPct val="150000"/>
              </a:lnSpc>
              <a:buFont typeface="Arial" panose="020B0604020202020204" pitchFamily="34" charset="0"/>
              <a:buChar char="•"/>
            </a:pPr>
            <a:r>
              <a:rPr lang="en-US" sz="2000" dirty="0" smtClean="0"/>
              <a:t>odd </a:t>
            </a:r>
            <a:r>
              <a:rPr lang="en-US" sz="2000" dirty="0"/>
              <a:t>shape it is difficult to construct </a:t>
            </a:r>
            <a:endParaRPr lang="en-US" sz="2000" dirty="0" smtClean="0"/>
          </a:p>
          <a:p>
            <a:pPr marL="342900" indent="-342900" algn="just">
              <a:lnSpc>
                <a:spcPct val="150000"/>
              </a:lnSpc>
              <a:buFont typeface="Arial" panose="020B0604020202020204" pitchFamily="34" charset="0"/>
              <a:buChar char="•"/>
            </a:pPr>
            <a:r>
              <a:rPr lang="en-US" sz="2000" dirty="0" smtClean="0">
                <a:solidFill>
                  <a:srgbClr val="000000"/>
                </a:solidFill>
              </a:rPr>
              <a:t>Rarely used in India</a:t>
            </a:r>
          </a:p>
          <a:p>
            <a:pPr marL="342900" indent="-342900" algn="just">
              <a:lnSpc>
                <a:spcPct val="150000"/>
              </a:lnSpc>
              <a:buFont typeface="Arial" panose="020B0604020202020204" pitchFamily="34" charset="0"/>
              <a:buChar char="•"/>
            </a:pPr>
            <a:r>
              <a:rPr lang="en-US" sz="2000" dirty="0"/>
              <a:t>suitable in care of combined sewers </a:t>
            </a:r>
            <a:endParaRPr lang="en-US" sz="2000" dirty="0" smtClean="0">
              <a:solidFill>
                <a:srgbClr val="000000"/>
              </a:solidFill>
              <a:latin typeface="Times New Roman" panose="02020603050405020304" pitchFamily="18" charset="0"/>
            </a:endParaRPr>
          </a:p>
          <a:p>
            <a:pPr algn="just">
              <a:lnSpc>
                <a:spcPct val="150000"/>
              </a:lnSpc>
            </a:pPr>
            <a:endParaRPr lang="en-US" sz="2000" dirty="0">
              <a:solidFill>
                <a:srgbClr val="000000"/>
              </a:solidFill>
              <a:latin typeface="Times New Roman" panose="02020603050405020304" pitchFamily="18" charset="0"/>
            </a:endParaRPr>
          </a:p>
          <a:p>
            <a:pPr algn="just">
              <a:lnSpc>
                <a:spcPct val="150000"/>
              </a:lnSpc>
            </a:pPr>
            <a:endParaRPr lang="en-US" sz="2000" dirty="0" smtClean="0">
              <a:solidFill>
                <a:srgbClr val="000000"/>
              </a:solidFill>
              <a:latin typeface="Times New Roman" panose="02020603050405020304" pitchFamily="18" charset="0"/>
            </a:endParaRPr>
          </a:p>
          <a:p>
            <a:pPr algn="just">
              <a:lnSpc>
                <a:spcPct val="150000"/>
              </a:lnSpc>
            </a:pPr>
            <a:endParaRPr lang="en-US" sz="2000" dirty="0">
              <a:solidFill>
                <a:srgbClr val="000000"/>
              </a:solidFill>
              <a:latin typeface="Times New Roman" panose="02020603050405020304" pitchFamily="18" charset="0"/>
            </a:endParaRPr>
          </a:p>
          <a:p>
            <a:pPr algn="just">
              <a:lnSpc>
                <a:spcPct val="150000"/>
              </a:lnSpc>
            </a:pPr>
            <a:endParaRPr lang="en-US" sz="2000" dirty="0" smtClean="0">
              <a:solidFill>
                <a:srgbClr val="000000"/>
              </a:solidFill>
              <a:latin typeface="Times New Roman" panose="02020603050405020304" pitchFamily="18" charset="0"/>
            </a:endParaRPr>
          </a:p>
          <a:p>
            <a:pPr algn="just">
              <a:lnSpc>
                <a:spcPct val="150000"/>
              </a:lnSpc>
            </a:pPr>
            <a:endParaRPr lang="en-US" sz="2000" dirty="0">
              <a:solidFill>
                <a:srgbClr val="000000"/>
              </a:solidFill>
              <a:latin typeface="Times New Roman" panose="02020603050405020304" pitchFamily="18" charset="0"/>
            </a:endParaRPr>
          </a:p>
          <a:p>
            <a:pPr algn="just">
              <a:lnSpc>
                <a:spcPct val="150000"/>
              </a:lnSpc>
            </a:pPr>
            <a:endParaRPr lang="en-US" sz="2000" dirty="0" smtClean="0">
              <a:solidFill>
                <a:srgbClr val="000000"/>
              </a:solidFill>
              <a:latin typeface="Times New Roman" panose="02020603050405020304" pitchFamily="18" charset="0"/>
            </a:endParaRPr>
          </a:p>
          <a:p>
            <a:pPr algn="just">
              <a:lnSpc>
                <a:spcPct val="150000"/>
              </a:lnSpc>
            </a:pPr>
            <a:r>
              <a:rPr lang="en-US" sz="2000" dirty="0" smtClean="0">
                <a:solidFill>
                  <a:srgbClr val="000000"/>
                </a:solidFill>
                <a:latin typeface="Times New Roman" panose="02020603050405020304" pitchFamily="18" charset="0"/>
              </a:rPr>
              <a:t> </a:t>
            </a:r>
            <a:endParaRPr lang="en-US" sz="2000" dirty="0"/>
          </a:p>
        </p:txBody>
      </p:sp>
    </p:spTree>
    <p:extLst>
      <p:ext uri="{BB962C8B-B14F-4D97-AF65-F5344CB8AC3E}">
        <p14:creationId xmlns:p14="http://schemas.microsoft.com/office/powerpoint/2010/main" val="2230245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6777" y="0"/>
            <a:ext cx="8028159" cy="3556876"/>
          </a:xfrm>
          <a:prstGeom prst="rect">
            <a:avLst/>
          </a:prstGeom>
        </p:spPr>
      </p:pic>
      <p:sp>
        <p:nvSpPr>
          <p:cNvPr id="3" name="Content Placeholder 6"/>
          <p:cNvSpPr txBox="1">
            <a:spLocks/>
          </p:cNvSpPr>
          <p:nvPr/>
        </p:nvSpPr>
        <p:spPr>
          <a:xfrm>
            <a:off x="1364342" y="3763698"/>
            <a:ext cx="4586514" cy="388077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r>
              <a:rPr lang="en-US" dirty="0"/>
              <a:t>semi-circular with sides inclined or vertical </a:t>
            </a:r>
            <a:endParaRPr lang="en-US" dirty="0" smtClean="0"/>
          </a:p>
          <a:p>
            <a:pPr>
              <a:lnSpc>
                <a:spcPct val="150000"/>
              </a:lnSpc>
            </a:pPr>
            <a:r>
              <a:rPr lang="en-US" dirty="0"/>
              <a:t>bottom may be </a:t>
            </a:r>
            <a:r>
              <a:rPr lang="en-US" dirty="0">
                <a:solidFill>
                  <a:srgbClr val="00B050"/>
                </a:solidFill>
              </a:rPr>
              <a:t>flat, circular or </a:t>
            </a:r>
            <a:r>
              <a:rPr lang="en-US" dirty="0" err="1">
                <a:solidFill>
                  <a:srgbClr val="00B050"/>
                </a:solidFill>
              </a:rPr>
              <a:t>paraboloid</a:t>
            </a:r>
            <a:r>
              <a:rPr lang="en-US" dirty="0"/>
              <a:t> </a:t>
            </a:r>
            <a:r>
              <a:rPr lang="en-US" dirty="0" smtClean="0"/>
              <a:t>.</a:t>
            </a:r>
          </a:p>
          <a:p>
            <a:pPr>
              <a:lnSpc>
                <a:spcPct val="150000"/>
              </a:lnSpc>
            </a:pPr>
            <a:r>
              <a:rPr lang="en-US" dirty="0">
                <a:solidFill>
                  <a:srgbClr val="00B050"/>
                </a:solidFill>
              </a:rPr>
              <a:t>large sewers </a:t>
            </a:r>
            <a:r>
              <a:rPr lang="en-US" dirty="0"/>
              <a:t>with heavy discharged </a:t>
            </a:r>
            <a:endParaRPr lang="en-US" dirty="0" smtClean="0"/>
          </a:p>
          <a:p>
            <a:pPr>
              <a:lnSpc>
                <a:spcPct val="150000"/>
              </a:lnSpc>
            </a:pPr>
            <a:r>
              <a:rPr lang="en-US" dirty="0" smtClean="0">
                <a:solidFill>
                  <a:srgbClr val="00B050"/>
                </a:solidFill>
              </a:rPr>
              <a:t>tunnels, trunk sewer </a:t>
            </a:r>
          </a:p>
        </p:txBody>
      </p:sp>
      <p:sp>
        <p:nvSpPr>
          <p:cNvPr id="4" name="Content Placeholder 6"/>
          <p:cNvSpPr txBox="1">
            <a:spLocks/>
          </p:cNvSpPr>
          <p:nvPr/>
        </p:nvSpPr>
        <p:spPr>
          <a:xfrm>
            <a:off x="6516047" y="3763698"/>
            <a:ext cx="5248323" cy="388077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r>
              <a:rPr lang="en-US" dirty="0"/>
              <a:t>upper arch takes the shape of </a:t>
            </a:r>
            <a:r>
              <a:rPr lang="en-US" dirty="0" smtClean="0"/>
              <a:t>parabola</a:t>
            </a:r>
          </a:p>
          <a:p>
            <a:pPr>
              <a:lnSpc>
                <a:spcPct val="150000"/>
              </a:lnSpc>
            </a:pPr>
            <a:r>
              <a:rPr lang="en-US" dirty="0" smtClean="0">
                <a:solidFill>
                  <a:srgbClr val="00B050"/>
                </a:solidFill>
              </a:rPr>
              <a:t>invert</a:t>
            </a:r>
            <a:r>
              <a:rPr lang="en-US" dirty="0" smtClean="0"/>
              <a:t> </a:t>
            </a:r>
            <a:r>
              <a:rPr lang="en-US" dirty="0"/>
              <a:t>of the sewer may </a:t>
            </a:r>
            <a:r>
              <a:rPr lang="en-US" dirty="0">
                <a:solidFill>
                  <a:srgbClr val="00B050"/>
                </a:solidFill>
              </a:rPr>
              <a:t>be flat, parabolic or elliptical </a:t>
            </a:r>
            <a:r>
              <a:rPr lang="en-US" dirty="0" smtClean="0"/>
              <a:t>.</a:t>
            </a:r>
          </a:p>
          <a:p>
            <a:pPr>
              <a:lnSpc>
                <a:spcPct val="150000"/>
              </a:lnSpc>
            </a:pPr>
            <a:r>
              <a:rPr lang="en-US" dirty="0"/>
              <a:t>used for the disposal of relatively </a:t>
            </a:r>
            <a:r>
              <a:rPr lang="en-US" dirty="0">
                <a:solidFill>
                  <a:srgbClr val="00B050"/>
                </a:solidFill>
              </a:rPr>
              <a:t>small quantities of sewage </a:t>
            </a:r>
            <a:endParaRPr lang="en-US" dirty="0" smtClean="0">
              <a:solidFill>
                <a:srgbClr val="00B050"/>
              </a:solidFill>
            </a:endParaRPr>
          </a:p>
        </p:txBody>
      </p:sp>
    </p:spTree>
    <p:extLst>
      <p:ext uri="{BB962C8B-B14F-4D97-AF65-F5344CB8AC3E}">
        <p14:creationId xmlns:p14="http://schemas.microsoft.com/office/powerpoint/2010/main" val="1258746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3124"/>
          <a:stretch/>
        </p:blipFill>
        <p:spPr>
          <a:xfrm>
            <a:off x="1838779" y="449574"/>
            <a:ext cx="3154136" cy="2997938"/>
          </a:xfrm>
          <a:prstGeom prst="rect">
            <a:avLst/>
          </a:prstGeom>
        </p:spPr>
      </p:pic>
      <p:sp>
        <p:nvSpPr>
          <p:cNvPr id="3" name="Content Placeholder 6"/>
          <p:cNvSpPr txBox="1">
            <a:spLocks/>
          </p:cNvSpPr>
          <p:nvPr/>
        </p:nvSpPr>
        <p:spPr>
          <a:xfrm>
            <a:off x="1037230" y="3815362"/>
            <a:ext cx="5498833" cy="388077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r>
              <a:rPr lang="en-US" sz="2000" dirty="0">
                <a:solidFill>
                  <a:srgbClr val="00B050"/>
                </a:solidFill>
              </a:rPr>
              <a:t>more suitable for soft soils </a:t>
            </a:r>
            <a:r>
              <a:rPr lang="en-US" sz="2000" dirty="0"/>
              <a:t>as they are more stable </a:t>
            </a:r>
            <a:endParaRPr lang="en-US" sz="2000" dirty="0" smtClean="0"/>
          </a:p>
          <a:p>
            <a:pPr>
              <a:lnSpc>
                <a:spcPct val="150000"/>
              </a:lnSpc>
            </a:pPr>
            <a:r>
              <a:rPr lang="en-US" sz="2000" dirty="0">
                <a:solidFill>
                  <a:srgbClr val="00B050"/>
                </a:solidFill>
              </a:rPr>
              <a:t>not suitable for carrying low discharges </a:t>
            </a:r>
            <a:endParaRPr lang="en-US" sz="2000" dirty="0" smtClean="0">
              <a:solidFill>
                <a:srgbClr val="00B050"/>
              </a:solidFill>
            </a:endParaRPr>
          </a:p>
          <a:p>
            <a:pPr>
              <a:lnSpc>
                <a:spcPct val="150000"/>
              </a:lnSpc>
            </a:pPr>
            <a:r>
              <a:rPr lang="en-US" sz="2000" dirty="0" err="1" smtClean="0">
                <a:solidFill>
                  <a:srgbClr val="00B050"/>
                </a:solidFill>
              </a:rPr>
              <a:t>Dia</a:t>
            </a:r>
            <a:r>
              <a:rPr lang="en-US" sz="2000" dirty="0" smtClean="0">
                <a:solidFill>
                  <a:srgbClr val="00B050"/>
                </a:solidFill>
              </a:rPr>
              <a:t> &gt; 180 cm</a:t>
            </a:r>
            <a:r>
              <a:rPr lang="en-US" sz="2000" dirty="0" smtClean="0"/>
              <a:t>. </a:t>
            </a:r>
            <a:endParaRPr lang="en-US" sz="2000" dirty="0"/>
          </a:p>
        </p:txBody>
      </p:sp>
      <p:sp>
        <p:nvSpPr>
          <p:cNvPr id="4" name="Content Placeholder 6"/>
          <p:cNvSpPr txBox="1">
            <a:spLocks/>
          </p:cNvSpPr>
          <p:nvPr/>
        </p:nvSpPr>
        <p:spPr>
          <a:xfrm>
            <a:off x="7121785" y="3462731"/>
            <a:ext cx="4451515" cy="388077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r>
              <a:rPr lang="en-US" sz="2000" dirty="0"/>
              <a:t>gives a </a:t>
            </a:r>
            <a:r>
              <a:rPr lang="en-US" sz="2000" dirty="0">
                <a:solidFill>
                  <a:srgbClr val="00B050"/>
                </a:solidFill>
              </a:rPr>
              <a:t>wider care at the bottom </a:t>
            </a:r>
            <a:endParaRPr lang="en-US" sz="2000" dirty="0" smtClean="0">
              <a:solidFill>
                <a:srgbClr val="00B050"/>
              </a:solidFill>
            </a:endParaRPr>
          </a:p>
          <a:p>
            <a:pPr>
              <a:lnSpc>
                <a:spcPct val="150000"/>
              </a:lnSpc>
            </a:pPr>
            <a:r>
              <a:rPr lang="en-US" sz="2000" dirty="0" smtClean="0"/>
              <a:t>suitable </a:t>
            </a:r>
            <a:r>
              <a:rPr lang="en-US" sz="2000" dirty="0"/>
              <a:t>for constructing </a:t>
            </a:r>
            <a:r>
              <a:rPr lang="en-US" sz="2000" dirty="0">
                <a:solidFill>
                  <a:srgbClr val="00B050"/>
                </a:solidFill>
              </a:rPr>
              <a:t>large sewers with less available headroom</a:t>
            </a:r>
            <a:r>
              <a:rPr lang="en-US" sz="2000" dirty="0"/>
              <a:t> </a:t>
            </a:r>
            <a:endParaRPr lang="en-US" sz="2000" dirty="0" smtClean="0"/>
          </a:p>
          <a:p>
            <a:pPr>
              <a:lnSpc>
                <a:spcPct val="150000"/>
              </a:lnSpc>
            </a:pPr>
            <a:r>
              <a:rPr lang="en-US" sz="2000" dirty="0"/>
              <a:t>replaced by </a:t>
            </a:r>
            <a:r>
              <a:rPr lang="en-US" sz="2000" dirty="0">
                <a:solidFill>
                  <a:srgbClr val="00B050"/>
                </a:solidFill>
              </a:rPr>
              <a:t>rectangular sewers</a:t>
            </a:r>
            <a:r>
              <a:rPr lang="en-US" sz="2000" dirty="0"/>
              <a:t>. </a:t>
            </a:r>
          </a:p>
        </p:txBody>
      </p:sp>
      <p:pic>
        <p:nvPicPr>
          <p:cNvPr id="5" name="Picture 4"/>
          <p:cNvPicPr>
            <a:picLocks noChangeAspect="1"/>
          </p:cNvPicPr>
          <p:nvPr/>
        </p:nvPicPr>
        <p:blipFill>
          <a:blip r:embed="rId3"/>
          <a:stretch>
            <a:fillRect/>
          </a:stretch>
        </p:blipFill>
        <p:spPr>
          <a:xfrm>
            <a:off x="6893973" y="449574"/>
            <a:ext cx="2845424" cy="2807391"/>
          </a:xfrm>
          <a:prstGeom prst="rect">
            <a:avLst/>
          </a:prstGeom>
        </p:spPr>
      </p:pic>
    </p:spTree>
    <p:extLst>
      <p:ext uri="{BB962C8B-B14F-4D97-AF65-F5344CB8AC3E}">
        <p14:creationId xmlns:p14="http://schemas.microsoft.com/office/powerpoint/2010/main" val="2488589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58695"/>
          <a:stretch/>
        </p:blipFill>
        <p:spPr>
          <a:xfrm>
            <a:off x="808822" y="0"/>
            <a:ext cx="3676092" cy="3029149"/>
          </a:xfrm>
          <a:prstGeom prst="rect">
            <a:avLst/>
          </a:prstGeom>
        </p:spPr>
      </p:pic>
      <p:pic>
        <p:nvPicPr>
          <p:cNvPr id="3" name="Picture 2"/>
          <p:cNvPicPr>
            <a:picLocks noChangeAspect="1"/>
          </p:cNvPicPr>
          <p:nvPr/>
        </p:nvPicPr>
        <p:blipFill>
          <a:blip r:embed="rId3"/>
          <a:stretch>
            <a:fillRect/>
          </a:stretch>
        </p:blipFill>
        <p:spPr>
          <a:xfrm>
            <a:off x="6228085" y="406499"/>
            <a:ext cx="3201101" cy="2718469"/>
          </a:xfrm>
          <a:prstGeom prst="rect">
            <a:avLst/>
          </a:prstGeom>
        </p:spPr>
      </p:pic>
      <p:sp>
        <p:nvSpPr>
          <p:cNvPr id="6" name="Content Placeholder 6"/>
          <p:cNvSpPr txBox="1">
            <a:spLocks/>
          </p:cNvSpPr>
          <p:nvPr/>
        </p:nvSpPr>
        <p:spPr>
          <a:xfrm>
            <a:off x="6012191" y="3731909"/>
            <a:ext cx="4701302" cy="388077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r>
              <a:rPr lang="en-US" dirty="0" smtClean="0"/>
              <a:t>resembles the shape of a basket handle </a:t>
            </a:r>
          </a:p>
          <a:p>
            <a:pPr>
              <a:lnSpc>
                <a:spcPct val="150000"/>
              </a:lnSpc>
            </a:pPr>
            <a:r>
              <a:rPr lang="en-US" dirty="0" smtClean="0"/>
              <a:t>Small discharges flow  - bottom narrower portion.</a:t>
            </a:r>
          </a:p>
          <a:p>
            <a:pPr>
              <a:lnSpc>
                <a:spcPct val="150000"/>
              </a:lnSpc>
            </a:pPr>
            <a:r>
              <a:rPr lang="en-US" dirty="0" smtClean="0"/>
              <a:t>combined sewage flows in the full section. </a:t>
            </a:r>
          </a:p>
        </p:txBody>
      </p:sp>
      <p:sp>
        <p:nvSpPr>
          <p:cNvPr id="7" name="Content Placeholder 6"/>
          <p:cNvSpPr txBox="1">
            <a:spLocks/>
          </p:cNvSpPr>
          <p:nvPr/>
        </p:nvSpPr>
        <p:spPr>
          <a:xfrm>
            <a:off x="808822" y="3731909"/>
            <a:ext cx="4648549" cy="388077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r>
              <a:rPr lang="en-US" dirty="0"/>
              <a:t>Trench provided at the bottom is called cunnette </a:t>
            </a:r>
            <a:endParaRPr lang="en-US" dirty="0" smtClean="0"/>
          </a:p>
          <a:p>
            <a:pPr>
              <a:lnSpc>
                <a:spcPct val="150000"/>
              </a:lnSpc>
            </a:pPr>
            <a:r>
              <a:rPr lang="en-US" dirty="0"/>
              <a:t>easy to construct </a:t>
            </a:r>
            <a:endParaRPr lang="en-US" dirty="0" smtClean="0"/>
          </a:p>
          <a:p>
            <a:pPr>
              <a:lnSpc>
                <a:spcPct val="150000"/>
              </a:lnSpc>
            </a:pPr>
            <a:r>
              <a:rPr lang="en-US" dirty="0"/>
              <a:t>invert may be flat or semi-circular </a:t>
            </a:r>
            <a:endParaRPr lang="en-US" dirty="0" smtClean="0"/>
          </a:p>
          <a:p>
            <a:pPr>
              <a:lnSpc>
                <a:spcPct val="150000"/>
              </a:lnSpc>
            </a:pPr>
            <a:r>
              <a:rPr lang="en-US" dirty="0"/>
              <a:t>sides are generally vertical and top may be flat or </a:t>
            </a:r>
            <a:r>
              <a:rPr lang="en-US" dirty="0" smtClean="0"/>
              <a:t>arched</a:t>
            </a:r>
          </a:p>
        </p:txBody>
      </p:sp>
    </p:spTree>
    <p:extLst>
      <p:ext uri="{BB962C8B-B14F-4D97-AF65-F5344CB8AC3E}">
        <p14:creationId xmlns:p14="http://schemas.microsoft.com/office/powerpoint/2010/main" val="3868114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0092" y="0"/>
            <a:ext cx="8596668" cy="1320800"/>
          </a:xfrm>
        </p:spPr>
        <p:txBody>
          <a:bodyPr/>
          <a:lstStyle/>
          <a:p>
            <a:r>
              <a:rPr lang="en-US" b="1" dirty="0" smtClean="0"/>
              <a:t>Laying </a:t>
            </a:r>
            <a:r>
              <a:rPr lang="en-US" b="1" dirty="0"/>
              <a:t>of sewers </a:t>
            </a:r>
            <a:endParaRPr lang="en-US" dirty="0"/>
          </a:p>
        </p:txBody>
      </p:sp>
      <p:sp>
        <p:nvSpPr>
          <p:cNvPr id="3" name="Content Placeholder 2"/>
          <p:cNvSpPr>
            <a:spLocks noGrp="1"/>
          </p:cNvSpPr>
          <p:nvPr>
            <p:ph idx="1"/>
          </p:nvPr>
        </p:nvSpPr>
        <p:spPr>
          <a:xfrm>
            <a:off x="-1" y="259307"/>
            <a:ext cx="12296633" cy="7328848"/>
          </a:xfrm>
        </p:spPr>
        <p:txBody>
          <a:bodyPr>
            <a:normAutofit/>
          </a:bodyPr>
          <a:lstStyle/>
          <a:p>
            <a:pPr marL="0" indent="0" algn="just">
              <a:lnSpc>
                <a:spcPct val="170000"/>
              </a:lnSpc>
              <a:buNone/>
            </a:pPr>
            <a:r>
              <a:rPr lang="en-US" sz="2000" dirty="0" smtClean="0"/>
              <a:t> </a:t>
            </a:r>
            <a:r>
              <a:rPr lang="en-US" sz="2000" b="1" dirty="0"/>
              <a:t>SURVEY LINE AND GRADE </a:t>
            </a:r>
            <a:endParaRPr lang="en-US" sz="2000" dirty="0"/>
          </a:p>
          <a:p>
            <a:pPr algn="just">
              <a:lnSpc>
                <a:spcPct val="170000"/>
              </a:lnSpc>
            </a:pPr>
            <a:r>
              <a:rPr lang="en-US" sz="2000" dirty="0"/>
              <a:t> The CONTRACTOR shall set </a:t>
            </a:r>
            <a:r>
              <a:rPr lang="en-US" sz="2000" dirty="0">
                <a:solidFill>
                  <a:srgbClr val="00B050"/>
                </a:solidFill>
              </a:rPr>
              <a:t>Temporary Bench Marks (TBM'S) at a maximum </a:t>
            </a:r>
            <a:r>
              <a:rPr lang="en-US" sz="2000" dirty="0" smtClean="0">
                <a:solidFill>
                  <a:srgbClr val="00B050"/>
                </a:solidFill>
              </a:rPr>
              <a:t>500 </a:t>
            </a:r>
            <a:r>
              <a:rPr lang="en-US" sz="2000" dirty="0">
                <a:solidFill>
                  <a:srgbClr val="00B050"/>
                </a:solidFill>
              </a:rPr>
              <a:t>foot interval </a:t>
            </a:r>
          </a:p>
          <a:p>
            <a:pPr algn="just">
              <a:lnSpc>
                <a:spcPct val="170000"/>
              </a:lnSpc>
            </a:pPr>
            <a:r>
              <a:rPr lang="en-US" sz="2000" dirty="0"/>
              <a:t> </a:t>
            </a:r>
            <a:r>
              <a:rPr lang="en-US" sz="2000" dirty="0">
                <a:solidFill>
                  <a:srgbClr val="00B050"/>
                </a:solidFill>
              </a:rPr>
              <a:t>check line and grade of the pipe </a:t>
            </a:r>
            <a:r>
              <a:rPr lang="en-US" sz="2000" dirty="0"/>
              <a:t>by laser beam method </a:t>
            </a:r>
          </a:p>
          <a:p>
            <a:pPr algn="just">
              <a:lnSpc>
                <a:spcPct val="170000"/>
              </a:lnSpc>
            </a:pPr>
            <a:r>
              <a:rPr lang="en-US" sz="2000" dirty="0"/>
              <a:t> </a:t>
            </a:r>
            <a:r>
              <a:rPr lang="en-US" sz="2000" dirty="0" smtClean="0">
                <a:solidFill>
                  <a:srgbClr val="00B050"/>
                </a:solidFill>
              </a:rPr>
              <a:t>If </a:t>
            </a:r>
            <a:r>
              <a:rPr lang="en-US" sz="2000" dirty="0">
                <a:solidFill>
                  <a:srgbClr val="FF0000"/>
                </a:solidFill>
              </a:rPr>
              <a:t>line and grade </a:t>
            </a:r>
            <a:r>
              <a:rPr lang="en-US" sz="2000" dirty="0">
                <a:solidFill>
                  <a:srgbClr val="00B050"/>
                </a:solidFill>
              </a:rPr>
              <a:t>do not meet specified </a:t>
            </a:r>
            <a:r>
              <a:rPr lang="en-US" sz="2000" dirty="0" smtClean="0">
                <a:solidFill>
                  <a:srgbClr val="00B050"/>
                </a:solidFill>
              </a:rPr>
              <a:t>limi</a:t>
            </a:r>
            <a:r>
              <a:rPr lang="en-US" sz="2000" dirty="0" smtClean="0"/>
              <a:t>ts, </a:t>
            </a:r>
            <a:r>
              <a:rPr lang="en-US" sz="2000" dirty="0"/>
              <a:t>the WORK shall be </a:t>
            </a:r>
            <a:r>
              <a:rPr lang="en-US" sz="2000" dirty="0" smtClean="0"/>
              <a:t>stopped, remedial measures </a:t>
            </a:r>
            <a:endParaRPr lang="en-US" sz="2000" dirty="0"/>
          </a:p>
          <a:p>
            <a:pPr marL="0" indent="0" algn="just">
              <a:lnSpc>
                <a:spcPct val="170000"/>
              </a:lnSpc>
              <a:buNone/>
            </a:pPr>
            <a:r>
              <a:rPr lang="en-US" sz="2000" b="1" dirty="0" smtClean="0"/>
              <a:t>PIPE </a:t>
            </a:r>
            <a:r>
              <a:rPr lang="en-US" sz="2000" b="1" dirty="0"/>
              <a:t>PREPARATION AND </a:t>
            </a:r>
            <a:r>
              <a:rPr lang="en-US" sz="2000" b="1" dirty="0" smtClean="0"/>
              <a:t>HANDLING </a:t>
            </a:r>
            <a:endParaRPr lang="en-US" sz="2000" dirty="0" smtClean="0"/>
          </a:p>
          <a:p>
            <a:pPr algn="just">
              <a:lnSpc>
                <a:spcPct val="170000"/>
              </a:lnSpc>
            </a:pPr>
            <a:r>
              <a:rPr lang="en-US" sz="2000" dirty="0" smtClean="0"/>
              <a:t> </a:t>
            </a:r>
            <a:r>
              <a:rPr lang="en-US" sz="2000" dirty="0"/>
              <a:t>All pipe and fittings shall be </a:t>
            </a:r>
            <a:r>
              <a:rPr lang="en-US" sz="2000" dirty="0">
                <a:solidFill>
                  <a:srgbClr val="00B0F0"/>
                </a:solidFill>
              </a:rPr>
              <a:t>inspected prior to lowering </a:t>
            </a:r>
            <a:r>
              <a:rPr lang="en-US" sz="2000" dirty="0"/>
              <a:t>into trench to insure </a:t>
            </a:r>
            <a:r>
              <a:rPr lang="en-US" sz="2000" dirty="0">
                <a:solidFill>
                  <a:srgbClr val="00B0F0"/>
                </a:solidFill>
              </a:rPr>
              <a:t>no cracked, broken </a:t>
            </a:r>
          </a:p>
          <a:p>
            <a:pPr algn="just">
              <a:lnSpc>
                <a:spcPct val="170000"/>
              </a:lnSpc>
            </a:pPr>
            <a:r>
              <a:rPr lang="en-US" sz="2000" dirty="0"/>
              <a:t> shall clean ends of pipe thoroughly and remove foreign matter and dirt from inside of pipe and keep clean during and after laying </a:t>
            </a:r>
            <a:endParaRPr lang="en-US" sz="2000" dirty="0" smtClean="0"/>
          </a:p>
          <a:p>
            <a:pPr algn="just">
              <a:lnSpc>
                <a:spcPct val="170000"/>
              </a:lnSpc>
            </a:pPr>
            <a:r>
              <a:rPr lang="en-US" sz="2000" dirty="0" smtClean="0"/>
              <a:t> </a:t>
            </a:r>
            <a:r>
              <a:rPr lang="en-US" sz="2000" dirty="0"/>
              <a:t>Pipe shall be </a:t>
            </a:r>
            <a:r>
              <a:rPr lang="en-US" sz="2000" dirty="0" smtClean="0">
                <a:solidFill>
                  <a:srgbClr val="00B0F0"/>
                </a:solidFill>
              </a:rPr>
              <a:t>properly lowered to </a:t>
            </a:r>
            <a:r>
              <a:rPr lang="en-US" sz="2000" dirty="0">
                <a:solidFill>
                  <a:srgbClr val="00B0F0"/>
                </a:solidFill>
              </a:rPr>
              <a:t>avoid any physical damage </a:t>
            </a:r>
            <a:r>
              <a:rPr lang="en-US" sz="2000" dirty="0"/>
              <a:t>to the pipe. </a:t>
            </a:r>
            <a:r>
              <a:rPr lang="en-US" sz="2000" dirty="0" smtClean="0"/>
              <a:t>not </a:t>
            </a:r>
            <a:r>
              <a:rPr lang="en-US" sz="2000" dirty="0"/>
              <a:t>be dropped or dumped into </a:t>
            </a:r>
            <a:r>
              <a:rPr lang="en-US" sz="2000" dirty="0" smtClean="0"/>
              <a:t>trenches </a:t>
            </a:r>
            <a:endParaRPr lang="en-US" sz="2000" dirty="0"/>
          </a:p>
          <a:p>
            <a:pPr marL="0" indent="0" algn="just">
              <a:lnSpc>
                <a:spcPct val="150000"/>
              </a:lnSpc>
              <a:buNone/>
            </a:pPr>
            <a:endParaRPr lang="en-US" sz="2000" dirty="0"/>
          </a:p>
          <a:p>
            <a:pPr marL="0" indent="0" algn="just">
              <a:lnSpc>
                <a:spcPct val="150000"/>
              </a:lnSpc>
              <a:buNone/>
            </a:pPr>
            <a:endParaRPr lang="en-US" sz="2000" dirty="0" smtClean="0"/>
          </a:p>
          <a:p>
            <a:pPr algn="just">
              <a:lnSpc>
                <a:spcPct val="150000"/>
              </a:lnSpc>
            </a:pPr>
            <a:endParaRPr lang="en-US" sz="2000" dirty="0" smtClean="0"/>
          </a:p>
        </p:txBody>
      </p:sp>
    </p:spTree>
    <p:extLst>
      <p:ext uri="{BB962C8B-B14F-4D97-AF65-F5344CB8AC3E}">
        <p14:creationId xmlns:p14="http://schemas.microsoft.com/office/powerpoint/2010/main" val="2673517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6479"/>
            <a:ext cx="11136573" cy="5909480"/>
          </a:xfrm>
        </p:spPr>
        <p:txBody>
          <a:bodyPr>
            <a:normAutofit lnSpcReduction="10000"/>
          </a:bodyPr>
          <a:lstStyle/>
          <a:p>
            <a:pPr marL="0" indent="0" algn="just">
              <a:lnSpc>
                <a:spcPct val="170000"/>
              </a:lnSpc>
              <a:buNone/>
            </a:pPr>
            <a:r>
              <a:rPr lang="en-US" dirty="0"/>
              <a:t> </a:t>
            </a:r>
            <a:r>
              <a:rPr lang="en-US" b="1" dirty="0"/>
              <a:t>SEWER PIPE LAYING </a:t>
            </a:r>
            <a:endParaRPr lang="en-US" dirty="0"/>
          </a:p>
          <a:p>
            <a:pPr algn="just">
              <a:lnSpc>
                <a:spcPct val="150000"/>
              </a:lnSpc>
            </a:pPr>
            <a:r>
              <a:rPr lang="en-US" sz="2000" dirty="0"/>
              <a:t> Laying </a:t>
            </a:r>
            <a:r>
              <a:rPr lang="en-US" sz="2000" dirty="0" smtClean="0"/>
              <a:t>to </a:t>
            </a:r>
            <a:r>
              <a:rPr lang="en-US" sz="2000" dirty="0"/>
              <a:t>line and grade in the trench only </a:t>
            </a:r>
            <a:r>
              <a:rPr lang="en-US" sz="2000" dirty="0">
                <a:solidFill>
                  <a:srgbClr val="00B0F0"/>
                </a:solidFill>
              </a:rPr>
              <a:t>after </a:t>
            </a:r>
            <a:r>
              <a:rPr lang="en-US" sz="2000" dirty="0" smtClean="0">
                <a:solidFill>
                  <a:srgbClr val="00B0F0"/>
                </a:solidFill>
              </a:rPr>
              <a:t>dewatered </a:t>
            </a:r>
            <a:endParaRPr lang="en-US" sz="2000" dirty="0">
              <a:solidFill>
                <a:srgbClr val="00B0F0"/>
              </a:solidFill>
            </a:endParaRPr>
          </a:p>
          <a:p>
            <a:pPr algn="just">
              <a:lnSpc>
                <a:spcPct val="150000"/>
              </a:lnSpc>
            </a:pPr>
            <a:r>
              <a:rPr lang="en-US" sz="2000" dirty="0">
                <a:solidFill>
                  <a:srgbClr val="00B0F0"/>
                </a:solidFill>
              </a:rPr>
              <a:t> Mud, silt, gravel and other foreign material </a:t>
            </a:r>
            <a:r>
              <a:rPr lang="en-US" sz="2000" dirty="0"/>
              <a:t>shall be kept out of the </a:t>
            </a:r>
            <a:r>
              <a:rPr lang="en-US" sz="2000" dirty="0" smtClean="0"/>
              <a:t>pipe</a:t>
            </a:r>
            <a:endParaRPr lang="en-US" sz="2000" dirty="0"/>
          </a:p>
          <a:p>
            <a:pPr algn="just">
              <a:lnSpc>
                <a:spcPct val="150000"/>
              </a:lnSpc>
            </a:pPr>
            <a:r>
              <a:rPr lang="en-US" sz="2000" dirty="0"/>
              <a:t> All pipe laid shall be </a:t>
            </a:r>
            <a:r>
              <a:rPr lang="en-US" sz="2000" dirty="0">
                <a:solidFill>
                  <a:srgbClr val="00B050"/>
                </a:solidFill>
              </a:rPr>
              <a:t>retained in position </a:t>
            </a:r>
            <a:r>
              <a:rPr lang="en-US" sz="2000" dirty="0" smtClean="0">
                <a:solidFill>
                  <a:srgbClr val="00B050"/>
                </a:solidFill>
              </a:rPr>
              <a:t> until </a:t>
            </a:r>
            <a:r>
              <a:rPr lang="en-US" sz="2000" dirty="0">
                <a:solidFill>
                  <a:srgbClr val="00B050"/>
                </a:solidFill>
              </a:rPr>
              <a:t>sufficient backfill </a:t>
            </a:r>
            <a:r>
              <a:rPr lang="en-US" sz="2000" dirty="0"/>
              <a:t>has been completed to adequately </a:t>
            </a:r>
            <a:r>
              <a:rPr lang="en-US" sz="2000" dirty="0" smtClean="0"/>
              <a:t>hold </a:t>
            </a:r>
            <a:r>
              <a:rPr lang="en-US" sz="2000" dirty="0"/>
              <a:t>the pipe in place </a:t>
            </a:r>
            <a:endParaRPr lang="en-US" sz="2000" dirty="0" smtClean="0"/>
          </a:p>
          <a:p>
            <a:pPr algn="just">
              <a:lnSpc>
                <a:spcPct val="150000"/>
              </a:lnSpc>
            </a:pPr>
            <a:r>
              <a:rPr lang="en-US" sz="2000" dirty="0" smtClean="0"/>
              <a:t> </a:t>
            </a:r>
            <a:r>
              <a:rPr lang="en-US" sz="2000" dirty="0"/>
              <a:t>Variance </a:t>
            </a:r>
            <a:r>
              <a:rPr lang="en-US" sz="3600" dirty="0" smtClean="0"/>
              <a:t>&lt;</a:t>
            </a:r>
            <a:r>
              <a:rPr lang="en-US" sz="2000" dirty="0" smtClean="0"/>
              <a:t> “one-thirty </a:t>
            </a:r>
            <a:r>
              <a:rPr lang="en-US" sz="2000" dirty="0"/>
              <a:t>second of an inch </a:t>
            </a:r>
            <a:r>
              <a:rPr lang="en-US" sz="2000" dirty="0" smtClean="0"/>
              <a:t>/ </a:t>
            </a:r>
            <a:r>
              <a:rPr lang="en-US" sz="2000" dirty="0"/>
              <a:t>inch of </a:t>
            </a:r>
            <a:r>
              <a:rPr lang="en-US" sz="2000" dirty="0" smtClean="0"/>
              <a:t>pipe”  </a:t>
            </a:r>
            <a:r>
              <a:rPr lang="en-US" sz="2000" dirty="0"/>
              <a:t>diameter and </a:t>
            </a:r>
            <a:r>
              <a:rPr lang="en-US" sz="2000" dirty="0">
                <a:solidFill>
                  <a:srgbClr val="00B0F0"/>
                </a:solidFill>
              </a:rPr>
              <a:t>not to exceed one-half (½) inch </a:t>
            </a:r>
          </a:p>
          <a:p>
            <a:pPr algn="just">
              <a:lnSpc>
                <a:spcPct val="150000"/>
              </a:lnSpc>
            </a:pPr>
            <a:r>
              <a:rPr lang="en-US" sz="2000" dirty="0"/>
              <a:t> The sewer pipe shall be installed with the </a:t>
            </a:r>
            <a:r>
              <a:rPr lang="en-US" sz="2000" dirty="0">
                <a:solidFill>
                  <a:srgbClr val="00B050"/>
                </a:solidFill>
              </a:rPr>
              <a:t>bell end forward </a:t>
            </a:r>
            <a:r>
              <a:rPr lang="en-US" sz="2000" dirty="0">
                <a:solidFill>
                  <a:srgbClr val="00B0F0"/>
                </a:solidFill>
              </a:rPr>
              <a:t>or upgrade</a:t>
            </a:r>
            <a:r>
              <a:rPr lang="en-US" sz="2000" dirty="0"/>
              <a:t>. </a:t>
            </a:r>
            <a:endParaRPr lang="en-US" sz="2000" dirty="0" smtClean="0"/>
          </a:p>
          <a:p>
            <a:pPr algn="just">
              <a:lnSpc>
                <a:spcPct val="150000"/>
              </a:lnSpc>
            </a:pPr>
            <a:r>
              <a:rPr lang="en-US" sz="2000" dirty="0" smtClean="0"/>
              <a:t>When </a:t>
            </a:r>
            <a:r>
              <a:rPr lang="en-US" sz="2000" dirty="0"/>
              <a:t>pipe laying is </a:t>
            </a:r>
            <a:r>
              <a:rPr lang="en-US" sz="2000" dirty="0">
                <a:solidFill>
                  <a:srgbClr val="00B0F0"/>
                </a:solidFill>
              </a:rPr>
              <a:t>not in progress </a:t>
            </a:r>
            <a:r>
              <a:rPr lang="en-US" sz="2000" dirty="0"/>
              <a:t>the </a:t>
            </a:r>
            <a:r>
              <a:rPr lang="en-US" sz="2000" dirty="0">
                <a:solidFill>
                  <a:srgbClr val="00B050"/>
                </a:solidFill>
              </a:rPr>
              <a:t>open end </a:t>
            </a:r>
            <a:r>
              <a:rPr lang="en-US" sz="2000" dirty="0"/>
              <a:t>of the pipe shall </a:t>
            </a:r>
            <a:r>
              <a:rPr lang="en-US" sz="2000" dirty="0" smtClean="0"/>
              <a:t>be</a:t>
            </a:r>
          </a:p>
          <a:p>
            <a:pPr algn="just">
              <a:lnSpc>
                <a:spcPct val="150000"/>
              </a:lnSpc>
            </a:pPr>
            <a:r>
              <a:rPr lang="en-US" sz="2000" dirty="0" smtClean="0">
                <a:solidFill>
                  <a:schemeClr val="tx1"/>
                </a:solidFill>
              </a:rPr>
              <a:t> </a:t>
            </a:r>
            <a:r>
              <a:rPr lang="en-US" sz="2000" dirty="0">
                <a:solidFill>
                  <a:schemeClr val="tx1"/>
                </a:solidFill>
              </a:rPr>
              <a:t>kept </a:t>
            </a:r>
            <a:r>
              <a:rPr lang="en-US" sz="2000" dirty="0">
                <a:solidFill>
                  <a:srgbClr val="00B050"/>
                </a:solidFill>
              </a:rPr>
              <a:t>tightly closed </a:t>
            </a:r>
            <a:r>
              <a:rPr lang="en-US" sz="2000" dirty="0">
                <a:solidFill>
                  <a:schemeClr val="tx1"/>
                </a:solidFill>
              </a:rPr>
              <a:t>with an approved temporary plug</a:t>
            </a:r>
            <a:r>
              <a:rPr lang="en-US" sz="2000" dirty="0">
                <a:solidFill>
                  <a:srgbClr val="00B0F0"/>
                </a:solidFill>
              </a:rPr>
              <a:t>.  </a:t>
            </a:r>
            <a:endParaRPr lang="en-US" sz="2000" b="1" dirty="0">
              <a:solidFill>
                <a:srgbClr val="00B0F0"/>
              </a:solidFill>
            </a:endParaRPr>
          </a:p>
          <a:p>
            <a:pPr>
              <a:lnSpc>
                <a:spcPct val="150000"/>
              </a:lnSpc>
            </a:pPr>
            <a:endParaRPr lang="en-US" sz="2000" dirty="0"/>
          </a:p>
        </p:txBody>
      </p:sp>
      <p:pic>
        <p:nvPicPr>
          <p:cNvPr id="2" name="Picture 1"/>
          <p:cNvPicPr>
            <a:picLocks noChangeAspect="1"/>
          </p:cNvPicPr>
          <p:nvPr/>
        </p:nvPicPr>
        <p:blipFill>
          <a:blip r:embed="rId2"/>
          <a:stretch>
            <a:fillRect/>
          </a:stretch>
        </p:blipFill>
        <p:spPr>
          <a:xfrm>
            <a:off x="9112104" y="3695974"/>
            <a:ext cx="3079896" cy="2349985"/>
          </a:xfrm>
          <a:prstGeom prst="rect">
            <a:avLst/>
          </a:prstGeom>
        </p:spPr>
      </p:pic>
    </p:spTree>
    <p:extLst>
      <p:ext uri="{BB962C8B-B14F-4D97-AF65-F5344CB8AC3E}">
        <p14:creationId xmlns:p14="http://schemas.microsoft.com/office/powerpoint/2010/main" val="4161665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403" y="145576"/>
            <a:ext cx="8596668" cy="1320800"/>
          </a:xfrm>
        </p:spPr>
        <p:txBody>
          <a:bodyPr/>
          <a:lstStyle/>
          <a:p>
            <a:pPr algn="ctr"/>
            <a:r>
              <a:rPr lang="en-US" b="1" dirty="0"/>
              <a:t>Testing of sewer line</a:t>
            </a:r>
            <a:endParaRPr lang="en-US" dirty="0"/>
          </a:p>
        </p:txBody>
      </p:sp>
      <p:sp>
        <p:nvSpPr>
          <p:cNvPr id="3" name="Content Placeholder 2"/>
          <p:cNvSpPr>
            <a:spLocks noGrp="1"/>
          </p:cNvSpPr>
          <p:nvPr>
            <p:ph idx="1"/>
          </p:nvPr>
        </p:nvSpPr>
        <p:spPr>
          <a:xfrm>
            <a:off x="300251" y="928048"/>
            <a:ext cx="10959152" cy="5513696"/>
          </a:xfrm>
        </p:spPr>
        <p:txBody>
          <a:bodyPr>
            <a:normAutofit/>
          </a:bodyPr>
          <a:lstStyle/>
          <a:p>
            <a:pPr marL="0" indent="0">
              <a:buNone/>
            </a:pPr>
            <a:r>
              <a:rPr lang="en-US" b="1" dirty="0" smtClean="0"/>
              <a:t>Types </a:t>
            </a:r>
            <a:r>
              <a:rPr lang="en-US" b="1" dirty="0"/>
              <a:t>of Sewer Tests </a:t>
            </a:r>
            <a:endParaRPr lang="en-US" dirty="0"/>
          </a:p>
          <a:p>
            <a:r>
              <a:rPr lang="en-US" dirty="0"/>
              <a:t> </a:t>
            </a:r>
            <a:r>
              <a:rPr lang="en-US" b="1" dirty="0"/>
              <a:t>Sewer Testing for Leakage (Water Test) </a:t>
            </a:r>
            <a:r>
              <a:rPr lang="en-US" dirty="0" smtClean="0"/>
              <a:t>:</a:t>
            </a:r>
            <a:endParaRPr lang="en-US" b="1" dirty="0" smtClean="0">
              <a:solidFill>
                <a:schemeClr val="tx1"/>
              </a:solidFill>
            </a:endParaRPr>
          </a:p>
          <a:p>
            <a:r>
              <a:rPr lang="en-US" b="1" dirty="0">
                <a:solidFill>
                  <a:schemeClr val="tx1"/>
                </a:solidFill>
              </a:rPr>
              <a:t>Smoke test</a:t>
            </a:r>
            <a:endParaRPr lang="en-US" b="1" dirty="0" smtClean="0">
              <a:solidFill>
                <a:schemeClr val="tx1"/>
              </a:solidFill>
            </a:endParaRPr>
          </a:p>
          <a:p>
            <a:r>
              <a:rPr lang="en-US" sz="2000" b="1" dirty="0" smtClean="0"/>
              <a:t>Sewer </a:t>
            </a:r>
            <a:r>
              <a:rPr lang="en-US" sz="2000" b="1" dirty="0"/>
              <a:t>Testing for Straightness of Alignment and Obstruction </a:t>
            </a:r>
            <a:endParaRPr lang="en-US" sz="2000" dirty="0"/>
          </a:p>
          <a:p>
            <a:pPr marL="0" indent="0">
              <a:buNone/>
            </a:pPr>
            <a:endParaRPr lang="en-US" sz="2000" dirty="0" smtClean="0">
              <a:solidFill>
                <a:srgbClr val="00B050"/>
              </a:solidFill>
            </a:endParaRPr>
          </a:p>
          <a:p>
            <a:pPr marL="0" indent="0">
              <a:buNone/>
            </a:pPr>
            <a:r>
              <a:rPr lang="en-US" sz="2000" b="1" dirty="0">
                <a:solidFill>
                  <a:srgbClr val="0070C0"/>
                </a:solidFill>
              </a:rPr>
              <a:t>Sewer Testing for Leakage (Water Test)</a:t>
            </a:r>
            <a:endParaRPr lang="en-US" sz="2000" dirty="0" smtClean="0">
              <a:solidFill>
                <a:srgbClr val="0070C0"/>
              </a:solidFill>
            </a:endParaRPr>
          </a:p>
          <a:p>
            <a:r>
              <a:rPr lang="en-US" sz="2000" dirty="0" smtClean="0">
                <a:solidFill>
                  <a:schemeClr val="tx1"/>
                </a:solidFill>
              </a:rPr>
              <a:t>To </a:t>
            </a:r>
            <a:r>
              <a:rPr lang="en-US" dirty="0">
                <a:solidFill>
                  <a:schemeClr val="tx1"/>
                </a:solidFill>
              </a:rPr>
              <a:t>ensure</a:t>
            </a:r>
            <a:r>
              <a:rPr lang="en-US" dirty="0">
                <a:solidFill>
                  <a:srgbClr val="00B050"/>
                </a:solidFill>
              </a:rPr>
              <a:t> no leakage </a:t>
            </a:r>
            <a:r>
              <a:rPr lang="en-US" dirty="0"/>
              <a:t>through the joints after </a:t>
            </a:r>
            <a:r>
              <a:rPr lang="en-US" dirty="0" smtClean="0"/>
              <a:t>joints </a:t>
            </a:r>
            <a:r>
              <a:rPr lang="en-US" dirty="0"/>
              <a:t>to set in </a:t>
            </a:r>
          </a:p>
          <a:p>
            <a:pPr algn="just">
              <a:lnSpc>
                <a:spcPct val="150000"/>
              </a:lnSpc>
            </a:pPr>
            <a:r>
              <a:rPr lang="en-US" dirty="0" smtClean="0"/>
              <a:t>tested </a:t>
            </a:r>
            <a:r>
              <a:rPr lang="en-US" dirty="0"/>
              <a:t>from manhole to manhole under </a:t>
            </a:r>
            <a:r>
              <a:rPr lang="en-US" dirty="0" smtClean="0"/>
              <a:t> </a:t>
            </a:r>
            <a:r>
              <a:rPr lang="en-US" dirty="0"/>
              <a:t>test pressure of 1.5m of water</a:t>
            </a:r>
            <a:r>
              <a:rPr lang="en-US" dirty="0">
                <a:solidFill>
                  <a:schemeClr val="tx1"/>
                </a:solidFill>
              </a:rPr>
              <a:t> head </a:t>
            </a:r>
            <a:r>
              <a:rPr lang="en-US" dirty="0" smtClean="0">
                <a:solidFill>
                  <a:schemeClr val="tx1"/>
                </a:solidFill>
              </a:rPr>
              <a:t> ( </a:t>
            </a:r>
            <a:r>
              <a:rPr lang="en-US" dirty="0">
                <a:solidFill>
                  <a:srgbClr val="00B050"/>
                </a:solidFill>
              </a:rPr>
              <a:t>depth of water in the manhole is maintained at about 1.5m</a:t>
            </a:r>
            <a:r>
              <a:rPr lang="en-US" dirty="0" smtClean="0">
                <a:solidFill>
                  <a:srgbClr val="00B050"/>
                </a:solidFill>
              </a:rPr>
              <a:t>.)</a:t>
            </a:r>
            <a:endParaRPr lang="en-US" dirty="0"/>
          </a:p>
          <a:p>
            <a:r>
              <a:rPr lang="en-US" dirty="0"/>
              <a:t> lower end of the sewer is </a:t>
            </a:r>
            <a:r>
              <a:rPr lang="en-US" dirty="0" smtClean="0"/>
              <a:t>plugged  </a:t>
            </a:r>
            <a:endParaRPr lang="en-US" dirty="0"/>
          </a:p>
          <a:p>
            <a:r>
              <a:rPr lang="en-US" dirty="0"/>
              <a:t> water is then filled in the manhole at the upper end and </a:t>
            </a:r>
            <a:r>
              <a:rPr lang="en-US" dirty="0" smtClean="0"/>
              <a:t>allowed </a:t>
            </a:r>
            <a:r>
              <a:rPr lang="en-US" dirty="0"/>
              <a:t>to flow through the sewer line. </a:t>
            </a:r>
          </a:p>
          <a:p>
            <a:r>
              <a:rPr lang="en-US" dirty="0" smtClean="0">
                <a:solidFill>
                  <a:srgbClr val="00B050"/>
                </a:solidFill>
              </a:rPr>
              <a:t>watched </a:t>
            </a:r>
            <a:r>
              <a:rPr lang="en-US" dirty="0">
                <a:solidFill>
                  <a:srgbClr val="00B050"/>
                </a:solidFill>
              </a:rPr>
              <a:t>by moving along the trench </a:t>
            </a:r>
            <a:endParaRPr lang="en-US" dirty="0" smtClean="0">
              <a:solidFill>
                <a:srgbClr val="00B050"/>
              </a:solidFill>
            </a:endParaRPr>
          </a:p>
          <a:p>
            <a:r>
              <a:rPr lang="en-US" dirty="0" smtClean="0"/>
              <a:t>the </a:t>
            </a:r>
            <a:r>
              <a:rPr lang="en-US" dirty="0"/>
              <a:t>joints which </a:t>
            </a:r>
            <a:r>
              <a:rPr lang="en-US" dirty="0">
                <a:solidFill>
                  <a:srgbClr val="FF0000"/>
                </a:solidFill>
              </a:rPr>
              <a:t>leak or sweat are </a:t>
            </a:r>
            <a:r>
              <a:rPr lang="en-US" dirty="0" smtClean="0">
                <a:solidFill>
                  <a:srgbClr val="FF0000"/>
                </a:solidFill>
              </a:rPr>
              <a:t>repaired</a:t>
            </a:r>
            <a:r>
              <a:rPr lang="en-US" dirty="0" smtClean="0"/>
              <a:t>, leakage </a:t>
            </a:r>
            <a:r>
              <a:rPr lang="en-US" dirty="0"/>
              <a:t>pipe </a:t>
            </a:r>
            <a:r>
              <a:rPr lang="en-US" dirty="0" smtClean="0"/>
              <a:t>will be </a:t>
            </a:r>
            <a:r>
              <a:rPr lang="en-US" dirty="0"/>
              <a:t>replaced </a:t>
            </a:r>
            <a:endParaRPr lang="en-US" dirty="0" smtClean="0"/>
          </a:p>
          <a:p>
            <a:pPr lvl="1"/>
            <a:endParaRPr lang="en-US" dirty="0"/>
          </a:p>
        </p:txBody>
      </p:sp>
    </p:spTree>
    <p:extLst>
      <p:ext uri="{BB962C8B-B14F-4D97-AF65-F5344CB8AC3E}">
        <p14:creationId xmlns:p14="http://schemas.microsoft.com/office/powerpoint/2010/main" val="3789393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364" y="382134"/>
            <a:ext cx="10486537" cy="5977720"/>
          </a:xfrm>
        </p:spPr>
        <p:txBody>
          <a:bodyPr>
            <a:normAutofit/>
          </a:bodyPr>
          <a:lstStyle/>
          <a:p>
            <a:pPr marL="0" indent="0" algn="just">
              <a:lnSpc>
                <a:spcPct val="160000"/>
              </a:lnSpc>
              <a:buNone/>
            </a:pPr>
            <a:r>
              <a:rPr lang="en-US" sz="2000" b="1" dirty="0">
                <a:solidFill>
                  <a:srgbClr val="0070C0"/>
                </a:solidFill>
              </a:rPr>
              <a:t>Sewer Testing for Straightness of Alignment and Obstruction </a:t>
            </a:r>
            <a:r>
              <a:rPr lang="en-US" sz="2000" dirty="0" smtClean="0">
                <a:solidFill>
                  <a:srgbClr val="0070C0"/>
                </a:solidFill>
              </a:rPr>
              <a:t> (Test </a:t>
            </a:r>
            <a:r>
              <a:rPr lang="en-US" sz="2000" dirty="0">
                <a:solidFill>
                  <a:srgbClr val="0070C0"/>
                </a:solidFill>
              </a:rPr>
              <a:t>for straightness and </a:t>
            </a:r>
            <a:r>
              <a:rPr lang="en-US" sz="2000" dirty="0" smtClean="0">
                <a:solidFill>
                  <a:srgbClr val="0070C0"/>
                </a:solidFill>
              </a:rPr>
              <a:t>obstruction)</a:t>
            </a:r>
            <a:endParaRPr lang="en-US" sz="2000" dirty="0">
              <a:solidFill>
                <a:srgbClr val="0070C0"/>
              </a:solidFill>
            </a:endParaRPr>
          </a:p>
          <a:p>
            <a:pPr algn="just">
              <a:lnSpc>
                <a:spcPct val="160000"/>
              </a:lnSpc>
            </a:pPr>
            <a:r>
              <a:rPr lang="en-US" dirty="0" smtClean="0"/>
              <a:t>Tested </a:t>
            </a:r>
            <a:r>
              <a:rPr lang="en-US" dirty="0"/>
              <a:t>by </a:t>
            </a:r>
            <a:r>
              <a:rPr lang="en-US" dirty="0">
                <a:solidFill>
                  <a:srgbClr val="FF0000"/>
                </a:solidFill>
              </a:rPr>
              <a:t>placing a mirror at one end </a:t>
            </a:r>
            <a:r>
              <a:rPr lang="en-US" dirty="0"/>
              <a:t>of the sewer line and </a:t>
            </a:r>
            <a:r>
              <a:rPr lang="en-US" dirty="0">
                <a:solidFill>
                  <a:srgbClr val="FF0000"/>
                </a:solidFill>
              </a:rPr>
              <a:t>a lamp at the other end</a:t>
            </a:r>
            <a:r>
              <a:rPr lang="en-US" dirty="0" smtClean="0"/>
              <a:t>.</a:t>
            </a:r>
          </a:p>
          <a:p>
            <a:pPr algn="just">
              <a:lnSpc>
                <a:spcPct val="160000"/>
              </a:lnSpc>
            </a:pPr>
            <a:r>
              <a:rPr lang="en-US" dirty="0" smtClean="0"/>
              <a:t> </a:t>
            </a:r>
            <a:r>
              <a:rPr lang="en-US" dirty="0"/>
              <a:t>If the pipe line is straight, the full circle of light will be </a:t>
            </a:r>
            <a:r>
              <a:rPr lang="en-US" dirty="0" smtClean="0"/>
              <a:t>observed</a:t>
            </a:r>
            <a:endParaRPr lang="en-US" dirty="0"/>
          </a:p>
          <a:p>
            <a:pPr algn="just">
              <a:lnSpc>
                <a:spcPct val="160000"/>
              </a:lnSpc>
            </a:pPr>
            <a:r>
              <a:rPr lang="en-US" dirty="0"/>
              <a:t> if the pipe line is non-straight, this would be apparent and the mirror will also </a:t>
            </a:r>
            <a:r>
              <a:rPr lang="en-US" dirty="0" smtClean="0"/>
              <a:t>indicate </a:t>
            </a:r>
            <a:r>
              <a:rPr lang="en-US" dirty="0"/>
              <a:t>any obstruction in the pipe barrel</a:t>
            </a:r>
            <a:r>
              <a:rPr lang="en-US" dirty="0" smtClean="0"/>
              <a:t>.</a:t>
            </a:r>
          </a:p>
          <a:p>
            <a:pPr algn="just">
              <a:lnSpc>
                <a:spcPct val="160000"/>
              </a:lnSpc>
            </a:pPr>
            <a:r>
              <a:rPr lang="en-US" dirty="0" smtClean="0"/>
              <a:t>Any </a:t>
            </a:r>
            <a:r>
              <a:rPr lang="en-US" dirty="0"/>
              <a:t>obstruction </a:t>
            </a:r>
          </a:p>
          <a:p>
            <a:pPr marL="0" indent="0" algn="just">
              <a:lnSpc>
                <a:spcPct val="160000"/>
              </a:lnSpc>
              <a:buNone/>
            </a:pPr>
            <a:r>
              <a:rPr lang="en-US" dirty="0" smtClean="0"/>
              <a:t>	inserting </a:t>
            </a:r>
            <a:r>
              <a:rPr lang="en-US" dirty="0"/>
              <a:t>at the upper end </a:t>
            </a:r>
            <a:r>
              <a:rPr lang="en-US" dirty="0" smtClean="0"/>
              <a:t>- a smooth</a:t>
            </a:r>
            <a:r>
              <a:rPr lang="en-US" dirty="0"/>
              <a:t> </a:t>
            </a:r>
            <a:r>
              <a:rPr lang="en-US" dirty="0" smtClean="0"/>
              <a:t>  </a:t>
            </a:r>
            <a:r>
              <a:rPr lang="en-US" dirty="0"/>
              <a:t>ball of </a:t>
            </a:r>
            <a:r>
              <a:rPr lang="en-US" dirty="0" err="1" smtClean="0"/>
              <a:t>dia</a:t>
            </a:r>
            <a:r>
              <a:rPr lang="en-US" dirty="0" smtClean="0"/>
              <a:t> </a:t>
            </a:r>
            <a:r>
              <a:rPr lang="en-US" dirty="0"/>
              <a:t>13mm </a:t>
            </a:r>
            <a:r>
              <a:rPr lang="en-US" dirty="0" smtClean="0"/>
              <a:t>&lt; </a:t>
            </a:r>
            <a:r>
              <a:rPr lang="en-US" dirty="0"/>
              <a:t>internal diameter </a:t>
            </a:r>
            <a:r>
              <a:rPr lang="en-US" dirty="0" smtClean="0"/>
              <a:t>of sewer pipe</a:t>
            </a:r>
            <a:endParaRPr lang="en-US" dirty="0"/>
          </a:p>
          <a:p>
            <a:pPr algn="just">
              <a:lnSpc>
                <a:spcPct val="160000"/>
              </a:lnSpc>
            </a:pPr>
            <a:r>
              <a:rPr lang="en-US" dirty="0" smtClean="0">
                <a:solidFill>
                  <a:srgbClr val="C00000"/>
                </a:solidFill>
              </a:rPr>
              <a:t>yarn </a:t>
            </a:r>
            <a:r>
              <a:rPr lang="en-US" dirty="0">
                <a:solidFill>
                  <a:srgbClr val="C00000"/>
                </a:solidFill>
              </a:rPr>
              <a:t>or mortar </a:t>
            </a:r>
            <a:r>
              <a:rPr lang="en-US" dirty="0" smtClean="0">
                <a:solidFill>
                  <a:srgbClr val="C00000"/>
                </a:solidFill>
              </a:rPr>
              <a:t>through </a:t>
            </a:r>
            <a:r>
              <a:rPr lang="en-US" dirty="0">
                <a:solidFill>
                  <a:srgbClr val="C00000"/>
                </a:solidFill>
              </a:rPr>
              <a:t>the joints etc</a:t>
            </a:r>
            <a:r>
              <a:rPr lang="en-US" dirty="0"/>
              <a:t>. the </a:t>
            </a:r>
            <a:r>
              <a:rPr lang="en-US" dirty="0">
                <a:solidFill>
                  <a:srgbClr val="00B0F0"/>
                </a:solidFill>
              </a:rPr>
              <a:t>ball shall roll down the invert of the sewer pipe and emerge at the lower end</a:t>
            </a:r>
          </a:p>
        </p:txBody>
      </p:sp>
    </p:spTree>
    <p:extLst>
      <p:ext uri="{BB962C8B-B14F-4D97-AF65-F5344CB8AC3E}">
        <p14:creationId xmlns:p14="http://schemas.microsoft.com/office/powerpoint/2010/main" val="1021247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957" y="263550"/>
            <a:ext cx="5054727" cy="4745179"/>
          </a:xfrm>
        </p:spPr>
        <p:txBody>
          <a:bodyPr/>
          <a:lstStyle/>
          <a:p>
            <a:pPr marL="0" indent="0" algn="just">
              <a:lnSpc>
                <a:spcPct val="150000"/>
              </a:lnSpc>
              <a:buNone/>
            </a:pPr>
            <a:r>
              <a:rPr lang="en-US" sz="2400" dirty="0">
                <a:solidFill>
                  <a:srgbClr val="0070C0"/>
                </a:solidFill>
              </a:rPr>
              <a:t>Smoke </a:t>
            </a:r>
            <a:r>
              <a:rPr lang="en-US" sz="2400" dirty="0" smtClean="0">
                <a:solidFill>
                  <a:srgbClr val="0070C0"/>
                </a:solidFill>
              </a:rPr>
              <a:t>test</a:t>
            </a:r>
            <a:r>
              <a:rPr lang="en-US" sz="2400" dirty="0" smtClean="0">
                <a:solidFill>
                  <a:schemeClr val="accent1"/>
                </a:solidFill>
              </a:rPr>
              <a:t> </a:t>
            </a:r>
          </a:p>
          <a:p>
            <a:pPr algn="just">
              <a:lnSpc>
                <a:spcPct val="150000"/>
              </a:lnSpc>
            </a:pPr>
            <a:r>
              <a:rPr lang="en-US" dirty="0" smtClean="0"/>
              <a:t>This </a:t>
            </a:r>
            <a:r>
              <a:rPr lang="en-US" dirty="0"/>
              <a:t>test is performed for soil pipes, vent pipes laid above ground. </a:t>
            </a:r>
            <a:endParaRPr lang="en-US" dirty="0" smtClean="0"/>
          </a:p>
          <a:p>
            <a:pPr algn="just">
              <a:lnSpc>
                <a:spcPct val="150000"/>
              </a:lnSpc>
            </a:pPr>
            <a:r>
              <a:rPr lang="en-US" dirty="0" smtClean="0"/>
              <a:t>Conducted </a:t>
            </a:r>
            <a:r>
              <a:rPr lang="en-US" dirty="0"/>
              <a:t>under a </a:t>
            </a:r>
            <a:r>
              <a:rPr lang="en-US" dirty="0">
                <a:solidFill>
                  <a:srgbClr val="FF0000"/>
                </a:solidFill>
              </a:rPr>
              <a:t>pressure of </a:t>
            </a:r>
            <a:r>
              <a:rPr lang="en-US" dirty="0" smtClean="0">
                <a:solidFill>
                  <a:srgbClr val="FF0000"/>
                </a:solidFill>
              </a:rPr>
              <a:t>2.5 m </a:t>
            </a:r>
            <a:r>
              <a:rPr lang="en-US" dirty="0">
                <a:solidFill>
                  <a:srgbClr val="FF0000"/>
                </a:solidFill>
              </a:rPr>
              <a:t>of water and maintained for 15 minutes a</a:t>
            </a:r>
            <a:r>
              <a:rPr lang="en-US" dirty="0"/>
              <a:t>fter all trap </a:t>
            </a:r>
            <a:r>
              <a:rPr lang="en-US" dirty="0" smtClean="0"/>
              <a:t>real  have been filled with water. </a:t>
            </a:r>
          </a:p>
          <a:p>
            <a:pPr algn="just">
              <a:lnSpc>
                <a:spcPct val="150000"/>
              </a:lnSpc>
            </a:pPr>
            <a:r>
              <a:rPr lang="en-US" dirty="0" smtClean="0"/>
              <a:t>The smoke is produced by </a:t>
            </a:r>
            <a:r>
              <a:rPr lang="en-US" dirty="0" smtClean="0">
                <a:solidFill>
                  <a:srgbClr val="FF0000"/>
                </a:solidFill>
              </a:rPr>
              <a:t>burning oil waste or tar paper in combustion chamber </a:t>
            </a:r>
            <a:r>
              <a:rPr lang="en-US" dirty="0" smtClean="0"/>
              <a:t>of a smoke machine.</a:t>
            </a:r>
          </a:p>
          <a:p>
            <a:pPr marL="0" indent="0" algn="just">
              <a:lnSpc>
                <a:spcPct val="150000"/>
              </a:lnSpc>
              <a:buNone/>
            </a:pPr>
            <a:endParaRPr lang="en-US" dirty="0"/>
          </a:p>
          <a:p>
            <a:pPr algn="just">
              <a:lnSpc>
                <a:spcPct val="150000"/>
              </a:lnSpc>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5237" y="100865"/>
            <a:ext cx="5201258" cy="3461201"/>
          </a:xfrm>
          <a:prstGeom prst="rect">
            <a:avLst/>
          </a:prstGeom>
        </p:spPr>
      </p:pic>
    </p:spTree>
    <p:extLst>
      <p:ext uri="{BB962C8B-B14F-4D97-AF65-F5344CB8AC3E}">
        <p14:creationId xmlns:p14="http://schemas.microsoft.com/office/powerpoint/2010/main" val="4140005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891962" y="68240"/>
            <a:ext cx="10212109" cy="6716779"/>
          </a:xfrm>
          <a:prstGeom prst="rect">
            <a:avLst/>
          </a:prstGeom>
        </p:spPr>
      </p:pic>
      <p:sp>
        <p:nvSpPr>
          <p:cNvPr id="2" name="Title 1"/>
          <p:cNvSpPr>
            <a:spLocks noGrp="1"/>
          </p:cNvSpPr>
          <p:nvPr>
            <p:ph type="title"/>
          </p:nvPr>
        </p:nvSpPr>
        <p:spPr>
          <a:xfrm>
            <a:off x="227391" y="0"/>
            <a:ext cx="8596668" cy="1320800"/>
          </a:xfrm>
        </p:spPr>
        <p:txBody>
          <a:bodyPr/>
          <a:lstStyle/>
          <a:p>
            <a:r>
              <a:rPr lang="en-US" dirty="0" smtClean="0"/>
              <a:t>Septic tank</a:t>
            </a:r>
            <a:endParaRPr lang="en-US" dirty="0"/>
          </a:p>
        </p:txBody>
      </p:sp>
      <p:sp>
        <p:nvSpPr>
          <p:cNvPr id="8" name="Rectangle 7"/>
          <p:cNvSpPr/>
          <p:nvPr/>
        </p:nvSpPr>
        <p:spPr>
          <a:xfrm>
            <a:off x="5471629" y="6091509"/>
            <a:ext cx="4116704" cy="584775"/>
          </a:xfrm>
          <a:prstGeom prst="rect">
            <a:avLst/>
          </a:prstGeom>
        </p:spPr>
        <p:txBody>
          <a:bodyPr wrap="none">
            <a:spAutoFit/>
          </a:bodyPr>
          <a:lstStyle/>
          <a:p>
            <a:r>
              <a:rPr lang="en-US" sz="2800" b="0" i="0" u="none" strike="noStrike" baseline="0" dirty="0" smtClean="0">
                <a:solidFill>
                  <a:srgbClr val="04617B"/>
                </a:solidFill>
                <a:latin typeface="Calibri" panose="020F0502020204030204" pitchFamily="34" charset="0"/>
              </a:rPr>
              <a:t>Element of </a:t>
            </a:r>
            <a:r>
              <a:rPr lang="en-US" sz="3200" b="0" i="0" u="none" strike="noStrike" baseline="0" dirty="0" smtClean="0">
                <a:solidFill>
                  <a:srgbClr val="04617B"/>
                </a:solidFill>
                <a:latin typeface="Century Gothic" panose="020B0502020202020204" pitchFamily="34" charset="0"/>
              </a:rPr>
              <a:t>Septic Tank</a:t>
            </a:r>
            <a:endParaRPr lang="en-US" sz="2800" dirty="0"/>
          </a:p>
        </p:txBody>
      </p:sp>
    </p:spTree>
    <p:extLst>
      <p:ext uri="{BB962C8B-B14F-4D97-AF65-F5344CB8AC3E}">
        <p14:creationId xmlns:p14="http://schemas.microsoft.com/office/powerpoint/2010/main" val="3605675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9.jpeg"/>
          <p:cNvPicPr/>
          <p:nvPr/>
        </p:nvPicPr>
        <p:blipFill>
          <a:blip r:embed="rId2" cstate="print"/>
          <a:stretch>
            <a:fillRect/>
          </a:stretch>
        </p:blipFill>
        <p:spPr>
          <a:xfrm>
            <a:off x="8055596" y="888855"/>
            <a:ext cx="3811134" cy="5769881"/>
          </a:xfrm>
          <a:prstGeom prst="rect">
            <a:avLst/>
          </a:prstGeom>
        </p:spPr>
      </p:pic>
      <p:sp>
        <p:nvSpPr>
          <p:cNvPr id="2" name="Title 1"/>
          <p:cNvSpPr>
            <a:spLocks noGrp="1"/>
          </p:cNvSpPr>
          <p:nvPr>
            <p:ph type="title"/>
          </p:nvPr>
        </p:nvSpPr>
        <p:spPr>
          <a:xfrm>
            <a:off x="1141358" y="45726"/>
            <a:ext cx="8596668" cy="1320800"/>
          </a:xfrm>
        </p:spPr>
        <p:txBody>
          <a:bodyPr>
            <a:normAutofit/>
          </a:bodyPr>
          <a:lstStyle/>
          <a:p>
            <a:pPr algn="ctr"/>
            <a:r>
              <a:rPr lang="en-US" b="1" dirty="0"/>
              <a:t>Ventilation of </a:t>
            </a:r>
            <a:r>
              <a:rPr lang="en-US" b="1" dirty="0" smtClean="0"/>
              <a:t>Sewer</a:t>
            </a:r>
            <a:endParaRPr lang="en-US" dirty="0"/>
          </a:p>
        </p:txBody>
      </p:sp>
      <p:sp>
        <p:nvSpPr>
          <p:cNvPr id="3" name="Content Placeholder 2"/>
          <p:cNvSpPr>
            <a:spLocks noGrp="1"/>
          </p:cNvSpPr>
          <p:nvPr>
            <p:ph idx="1"/>
          </p:nvPr>
        </p:nvSpPr>
        <p:spPr>
          <a:xfrm>
            <a:off x="157014" y="888855"/>
            <a:ext cx="8819805" cy="4526814"/>
          </a:xfrm>
        </p:spPr>
        <p:txBody>
          <a:bodyPr>
            <a:noAutofit/>
          </a:bodyPr>
          <a:lstStyle/>
          <a:p>
            <a:pPr>
              <a:lnSpc>
                <a:spcPct val="150000"/>
              </a:lnSpc>
            </a:pPr>
            <a:r>
              <a:rPr lang="en-US" sz="2200" dirty="0"/>
              <a:t>organic and inorganic </a:t>
            </a:r>
            <a:r>
              <a:rPr lang="en-US" sz="2200" dirty="0" smtClean="0"/>
              <a:t>matters -</a:t>
            </a:r>
            <a:r>
              <a:rPr lang="en-US" sz="2200" dirty="0"/>
              <a:t> decompose and produce </a:t>
            </a:r>
            <a:r>
              <a:rPr lang="en-US" sz="2200" dirty="0" smtClean="0"/>
              <a:t>gases</a:t>
            </a:r>
          </a:p>
          <a:p>
            <a:pPr>
              <a:lnSpc>
                <a:spcPct val="150000"/>
              </a:lnSpc>
            </a:pPr>
            <a:r>
              <a:rPr lang="en-US" sz="2200" dirty="0"/>
              <a:t>cause air locks in sewers and affect the flow of </a:t>
            </a:r>
            <a:r>
              <a:rPr lang="en-US" sz="2200" dirty="0" smtClean="0"/>
              <a:t>sewage,</a:t>
            </a:r>
            <a:r>
              <a:rPr lang="en-US" sz="2200" dirty="0"/>
              <a:t> dangerous for the maintenance squad working </a:t>
            </a:r>
            <a:r>
              <a:rPr lang="en-US" sz="2200" dirty="0" smtClean="0"/>
              <a:t>in</a:t>
            </a:r>
          </a:p>
          <a:p>
            <a:pPr>
              <a:lnSpc>
                <a:spcPct val="150000"/>
              </a:lnSpc>
            </a:pPr>
            <a:r>
              <a:rPr lang="en-US" sz="2200" u="sng" dirty="0"/>
              <a:t>Methods of Ventilation</a:t>
            </a:r>
            <a:endParaRPr lang="en-US" sz="2200" dirty="0"/>
          </a:p>
          <a:p>
            <a:pPr>
              <a:lnSpc>
                <a:spcPct val="150000"/>
              </a:lnSpc>
            </a:pPr>
            <a:r>
              <a:rPr lang="en-US" sz="2200" dirty="0" smtClean="0"/>
              <a:t>Laying </a:t>
            </a:r>
            <a:r>
              <a:rPr lang="en-US" sz="2200" dirty="0"/>
              <a:t>sewer line at proper gradient.</a:t>
            </a:r>
          </a:p>
          <a:p>
            <a:pPr>
              <a:lnSpc>
                <a:spcPct val="150000"/>
              </a:lnSpc>
            </a:pPr>
            <a:r>
              <a:rPr lang="en-US" sz="2200" dirty="0" smtClean="0"/>
              <a:t>Running </a:t>
            </a:r>
            <a:r>
              <a:rPr lang="en-US" sz="2200" dirty="0"/>
              <a:t>the sewer at half full or 2/3 depth. </a:t>
            </a:r>
            <a:endParaRPr lang="en-US" sz="2200" dirty="0" smtClean="0"/>
          </a:p>
          <a:p>
            <a:pPr>
              <a:lnSpc>
                <a:spcPct val="150000"/>
              </a:lnSpc>
            </a:pPr>
            <a:r>
              <a:rPr lang="en-US" sz="2200" dirty="0" smtClean="0"/>
              <a:t>Providing </a:t>
            </a:r>
            <a:r>
              <a:rPr lang="en-US" sz="2200" dirty="0"/>
              <a:t>manhole with gratings.</a:t>
            </a:r>
          </a:p>
          <a:p>
            <a:pPr lvl="0">
              <a:lnSpc>
                <a:spcPct val="150000"/>
              </a:lnSpc>
            </a:pPr>
            <a:r>
              <a:rPr lang="en-US" sz="2200" dirty="0"/>
              <a:t>Proper house drainage</a:t>
            </a:r>
            <a:r>
              <a:rPr lang="en-US" sz="2200" dirty="0" smtClean="0"/>
              <a:t>.</a:t>
            </a:r>
            <a:endParaRPr lang="en-US" sz="2200" dirty="0"/>
          </a:p>
          <a:p>
            <a:pPr lvl="0">
              <a:lnSpc>
                <a:spcPct val="150000"/>
              </a:lnSpc>
            </a:pPr>
            <a:r>
              <a:rPr lang="en-US" sz="2200" dirty="0"/>
              <a:t>Providing the ventilating columns or shafts</a:t>
            </a:r>
            <a:r>
              <a:rPr lang="en-US" sz="2200" dirty="0" smtClean="0"/>
              <a:t>.</a:t>
            </a:r>
            <a:r>
              <a:rPr lang="en-US" sz="2200" dirty="0"/>
              <a:t/>
            </a:r>
            <a:br>
              <a:rPr lang="en-US" sz="2200" dirty="0"/>
            </a:br>
            <a:endParaRPr lang="en-US" sz="2200" dirty="0"/>
          </a:p>
        </p:txBody>
      </p:sp>
    </p:spTree>
    <p:extLst>
      <p:ext uri="{BB962C8B-B14F-4D97-AF65-F5344CB8AC3E}">
        <p14:creationId xmlns:p14="http://schemas.microsoft.com/office/powerpoint/2010/main" val="3874591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sewer ventilation column"/>
          <p:cNvSpPr>
            <a:spLocks noChangeAspect="1" noChangeArrowheads="1"/>
          </p:cNvSpPr>
          <p:nvPr/>
        </p:nvSpPr>
        <p:spPr bwMode="auto">
          <a:xfrm>
            <a:off x="2571229" y="609600"/>
            <a:ext cx="2133600"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6062" y="3476106"/>
            <a:ext cx="3916907" cy="29376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66" y="3476106"/>
            <a:ext cx="3383287" cy="293523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786" y="488860"/>
            <a:ext cx="3631371" cy="597449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42" y="244027"/>
            <a:ext cx="5504613" cy="2892783"/>
          </a:xfrm>
          <a:prstGeom prst="rect">
            <a:avLst/>
          </a:prstGeom>
        </p:spPr>
      </p:pic>
    </p:spTree>
    <p:extLst>
      <p:ext uri="{BB962C8B-B14F-4D97-AF65-F5344CB8AC3E}">
        <p14:creationId xmlns:p14="http://schemas.microsoft.com/office/powerpoint/2010/main" val="38547226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DISPOSAL OF EFFLUENTS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162826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840" y="0"/>
            <a:ext cx="8596668" cy="1320800"/>
          </a:xfrm>
        </p:spPr>
        <p:txBody>
          <a:bodyPr/>
          <a:lstStyle/>
          <a:p>
            <a:pPr algn="ctr"/>
            <a:r>
              <a:rPr lang="en-US" b="1" u="heavy" dirty="0"/>
              <a:t>SELF PURIFICATION </a:t>
            </a:r>
            <a:br>
              <a:rPr lang="en-US" b="1" u="heavy" dirty="0"/>
            </a:br>
            <a:endParaRPr lang="en-US" dirty="0"/>
          </a:p>
        </p:txBody>
      </p:sp>
      <p:sp>
        <p:nvSpPr>
          <p:cNvPr id="3" name="Content Placeholder 2"/>
          <p:cNvSpPr>
            <a:spLocks noGrp="1"/>
          </p:cNvSpPr>
          <p:nvPr>
            <p:ph idx="1"/>
          </p:nvPr>
        </p:nvSpPr>
        <p:spPr>
          <a:xfrm>
            <a:off x="150126" y="809460"/>
            <a:ext cx="11600596" cy="6048540"/>
          </a:xfrm>
        </p:spPr>
        <p:txBody>
          <a:bodyPr>
            <a:normAutofit/>
          </a:bodyPr>
          <a:lstStyle/>
          <a:p>
            <a:pPr marL="0" indent="0">
              <a:lnSpc>
                <a:spcPct val="150000"/>
              </a:lnSpc>
              <a:buNone/>
            </a:pPr>
            <a:r>
              <a:rPr lang="en-US" dirty="0" smtClean="0"/>
              <a:t>The </a:t>
            </a:r>
            <a:r>
              <a:rPr lang="en-US" dirty="0"/>
              <a:t>automatic purification of natural water is known as self purification. The self purification of natural water systems is a complex process that often involves physical, chemical, and biological processes working </a:t>
            </a:r>
            <a:r>
              <a:rPr lang="en-US" dirty="0" smtClean="0"/>
              <a:t>simultaneously</a:t>
            </a:r>
          </a:p>
          <a:p>
            <a:pPr>
              <a:lnSpc>
                <a:spcPct val="150000"/>
              </a:lnSpc>
            </a:pPr>
            <a:r>
              <a:rPr lang="en-US" dirty="0" smtClean="0">
                <a:solidFill>
                  <a:srgbClr val="00B050"/>
                </a:solidFill>
              </a:rPr>
              <a:t>Dilution</a:t>
            </a:r>
            <a:r>
              <a:rPr lang="en-US" dirty="0">
                <a:solidFill>
                  <a:srgbClr val="00B050"/>
                </a:solidFill>
              </a:rPr>
              <a:t>:</a:t>
            </a:r>
            <a:r>
              <a:rPr lang="en-US" dirty="0"/>
              <a:t> When sufficient dilution water is available in the receiving water </a:t>
            </a:r>
            <a:r>
              <a:rPr lang="en-US" dirty="0" smtClean="0"/>
              <a:t>body</a:t>
            </a:r>
          </a:p>
          <a:p>
            <a:pPr>
              <a:lnSpc>
                <a:spcPct val="150000"/>
              </a:lnSpc>
            </a:pPr>
            <a:r>
              <a:rPr lang="en-US" dirty="0" smtClean="0">
                <a:solidFill>
                  <a:srgbClr val="00B050"/>
                </a:solidFill>
              </a:rPr>
              <a:t>Current</a:t>
            </a:r>
            <a:r>
              <a:rPr lang="en-US" dirty="0">
                <a:solidFill>
                  <a:srgbClr val="00B050"/>
                </a:solidFill>
              </a:rPr>
              <a:t>:</a:t>
            </a:r>
            <a:r>
              <a:rPr lang="en-US" dirty="0"/>
              <a:t> When strong water current is available, the discharged wastewater will be thoroughly mixed with stream water preventing deposition of </a:t>
            </a:r>
            <a:r>
              <a:rPr lang="en-US" dirty="0" smtClean="0"/>
              <a:t>solids</a:t>
            </a:r>
          </a:p>
          <a:p>
            <a:pPr>
              <a:lnSpc>
                <a:spcPct val="150000"/>
              </a:lnSpc>
            </a:pPr>
            <a:r>
              <a:rPr lang="en-US" dirty="0" smtClean="0">
                <a:solidFill>
                  <a:srgbClr val="00B050"/>
                </a:solidFill>
              </a:rPr>
              <a:t>Temperature</a:t>
            </a:r>
            <a:r>
              <a:rPr lang="en-US" dirty="0">
                <a:solidFill>
                  <a:srgbClr val="00B050"/>
                </a:solidFill>
              </a:rPr>
              <a:t>:</a:t>
            </a:r>
            <a:r>
              <a:rPr lang="en-US" dirty="0"/>
              <a:t> The quantity of DO available in stream water is more in cold temperature than in hot temperature. </a:t>
            </a:r>
            <a:endParaRPr lang="en-US" dirty="0" smtClean="0"/>
          </a:p>
          <a:p>
            <a:pPr>
              <a:lnSpc>
                <a:spcPct val="150000"/>
              </a:lnSpc>
            </a:pPr>
            <a:r>
              <a:rPr lang="en-US" dirty="0" smtClean="0">
                <a:solidFill>
                  <a:srgbClr val="00B050"/>
                </a:solidFill>
              </a:rPr>
              <a:t>Sunlight</a:t>
            </a:r>
            <a:r>
              <a:rPr lang="en-US" dirty="0" smtClean="0"/>
              <a:t>: </a:t>
            </a:r>
            <a:r>
              <a:rPr lang="en-US" dirty="0"/>
              <a:t>sunlight helps in purification of stream by adding oxygen through photosynthesis</a:t>
            </a:r>
            <a:r>
              <a:rPr lang="en-US" dirty="0" smtClean="0"/>
              <a:t>.</a:t>
            </a:r>
          </a:p>
          <a:p>
            <a:pPr>
              <a:lnSpc>
                <a:spcPct val="150000"/>
              </a:lnSpc>
            </a:pPr>
            <a:r>
              <a:rPr lang="en-US" dirty="0" smtClean="0">
                <a:solidFill>
                  <a:srgbClr val="00B050"/>
                </a:solidFill>
              </a:rPr>
              <a:t>Rate </a:t>
            </a:r>
            <a:r>
              <a:rPr lang="en-US" dirty="0">
                <a:solidFill>
                  <a:srgbClr val="00B050"/>
                </a:solidFill>
              </a:rPr>
              <a:t>of Oxidation:</a:t>
            </a:r>
            <a:r>
              <a:rPr lang="en-US" dirty="0"/>
              <a:t> </a:t>
            </a:r>
            <a:r>
              <a:rPr lang="en-US" dirty="0" smtClean="0"/>
              <a:t>The </a:t>
            </a:r>
            <a:r>
              <a:rPr lang="en-US" dirty="0"/>
              <a:t>rate of oxidation of organic matter depends on the chemical composition of </a:t>
            </a:r>
            <a:r>
              <a:rPr lang="en-US" dirty="0" smtClean="0"/>
              <a:t>organic matter.</a:t>
            </a:r>
            <a:endParaRPr lang="en-US" dirty="0"/>
          </a:p>
        </p:txBody>
      </p:sp>
    </p:spTree>
    <p:extLst>
      <p:ext uri="{BB962C8B-B14F-4D97-AF65-F5344CB8AC3E}">
        <p14:creationId xmlns:p14="http://schemas.microsoft.com/office/powerpoint/2010/main" val="1879464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u="heavy" dirty="0"/>
              <a:t>CONDITIONS FAVOURABLE FOR DILUTION</a:t>
            </a:r>
            <a:r>
              <a:rPr lang="en-US" dirty="0"/>
              <a:t/>
            </a:r>
            <a:br>
              <a:rPr lang="en-US" dirty="0"/>
            </a:br>
            <a:endParaRPr lang="en-US" dirty="0"/>
          </a:p>
        </p:txBody>
      </p:sp>
      <p:sp>
        <p:nvSpPr>
          <p:cNvPr id="3" name="Content Placeholder 2"/>
          <p:cNvSpPr>
            <a:spLocks noGrp="1"/>
          </p:cNvSpPr>
          <p:nvPr>
            <p:ph idx="1"/>
          </p:nvPr>
        </p:nvSpPr>
        <p:spPr>
          <a:xfrm>
            <a:off x="677334" y="1546440"/>
            <a:ext cx="9558487" cy="3789835"/>
          </a:xfrm>
        </p:spPr>
        <p:txBody>
          <a:bodyPr/>
          <a:lstStyle/>
          <a:p>
            <a:pPr lvl="0">
              <a:lnSpc>
                <a:spcPct val="150000"/>
              </a:lnSpc>
            </a:pPr>
            <a:r>
              <a:rPr lang="en-US" dirty="0" smtClean="0"/>
              <a:t>Where </a:t>
            </a:r>
            <a:r>
              <a:rPr lang="en-US" dirty="0"/>
              <a:t>sewage is fresh.</a:t>
            </a:r>
          </a:p>
          <a:p>
            <a:pPr lvl="0">
              <a:lnSpc>
                <a:spcPct val="150000"/>
              </a:lnSpc>
            </a:pPr>
            <a:r>
              <a:rPr lang="en-US" dirty="0"/>
              <a:t>Where favorable currents exits in a stream.</a:t>
            </a:r>
          </a:p>
          <a:p>
            <a:pPr lvl="0">
              <a:lnSpc>
                <a:spcPct val="150000"/>
              </a:lnSpc>
            </a:pPr>
            <a:r>
              <a:rPr lang="en-US" dirty="0"/>
              <a:t>Where sewage is almost free from floating/ </a:t>
            </a:r>
            <a:r>
              <a:rPr lang="en-US" dirty="0" smtClean="0"/>
              <a:t>Settleable </a:t>
            </a:r>
            <a:r>
              <a:rPr lang="en-US" dirty="0"/>
              <a:t>solids.</a:t>
            </a:r>
          </a:p>
          <a:p>
            <a:pPr lvl="0">
              <a:lnSpc>
                <a:spcPct val="150000"/>
              </a:lnSpc>
            </a:pPr>
            <a:r>
              <a:rPr lang="en-US" dirty="0"/>
              <a:t>Where thorough mixing is possible.</a:t>
            </a:r>
          </a:p>
          <a:p>
            <a:pPr lvl="0">
              <a:lnSpc>
                <a:spcPct val="150000"/>
              </a:lnSpc>
            </a:pPr>
            <a:r>
              <a:rPr lang="en-US" dirty="0"/>
              <a:t>Where diluting water has high quantities of dissolved oxygen.</a:t>
            </a:r>
          </a:p>
          <a:p>
            <a:pPr>
              <a:lnSpc>
                <a:spcPct val="150000"/>
              </a:lnSpc>
            </a:pPr>
            <a:r>
              <a:rPr lang="en-US" dirty="0"/>
              <a:t>When the city is situated near river or sea.</a:t>
            </a:r>
          </a:p>
        </p:txBody>
      </p:sp>
    </p:spTree>
    <p:extLst>
      <p:ext uri="{BB962C8B-B14F-4D97-AF65-F5344CB8AC3E}">
        <p14:creationId xmlns:p14="http://schemas.microsoft.com/office/powerpoint/2010/main" val="37816697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81322"/>
            <a:ext cx="2279176" cy="1320800"/>
          </a:xfrm>
        </p:spPr>
        <p:txBody>
          <a:bodyPr/>
          <a:lstStyle/>
          <a:p>
            <a:r>
              <a:rPr lang="en-US" dirty="0"/>
              <a:t>Oxygen Sag Curve</a:t>
            </a:r>
          </a:p>
        </p:txBody>
      </p:sp>
      <p:sp>
        <p:nvSpPr>
          <p:cNvPr id="3" name="Content Placeholder 2"/>
          <p:cNvSpPr>
            <a:spLocks noGrp="1"/>
          </p:cNvSpPr>
          <p:nvPr>
            <p:ph idx="1"/>
          </p:nvPr>
        </p:nvSpPr>
        <p:spPr>
          <a:xfrm>
            <a:off x="391550" y="184754"/>
            <a:ext cx="11481582" cy="4758826"/>
          </a:xfrm>
        </p:spPr>
        <p:txBody>
          <a:bodyPr/>
          <a:lstStyle/>
          <a:p>
            <a:pPr algn="just">
              <a:lnSpc>
                <a:spcPct val="150000"/>
              </a:lnSpc>
            </a:pPr>
            <a:r>
              <a:rPr lang="en-US" dirty="0"/>
              <a:t>deficit in the stream at any point of time during self purification process is the difference </a:t>
            </a:r>
            <a:r>
              <a:rPr lang="en-US" dirty="0" smtClean="0"/>
              <a:t>between </a:t>
            </a:r>
            <a:r>
              <a:rPr lang="en-US" dirty="0"/>
              <a:t>the saturation DO content and actual DO content at that time. </a:t>
            </a:r>
            <a:endParaRPr lang="en-US" dirty="0" smtClean="0"/>
          </a:p>
          <a:p>
            <a:pPr algn="just">
              <a:lnSpc>
                <a:spcPct val="150000"/>
              </a:lnSpc>
            </a:pPr>
            <a:r>
              <a:rPr lang="en-US" dirty="0" smtClean="0"/>
              <a:t>Oxygen </a:t>
            </a:r>
            <a:r>
              <a:rPr lang="en-US" dirty="0"/>
              <a:t>deficit, D = Saturation DO – Actual DO</a:t>
            </a:r>
          </a:p>
          <a:p>
            <a:pPr algn="just">
              <a:lnSpc>
                <a:spcPct val="150000"/>
              </a:lnSpc>
            </a:pPr>
            <a:r>
              <a:rPr lang="en-US" sz="2000" dirty="0">
                <a:solidFill>
                  <a:srgbClr val="FF0000"/>
                </a:solidFill>
              </a:rPr>
              <a:t>de - oxygenation </a:t>
            </a:r>
            <a:r>
              <a:rPr lang="en-US" sz="2800" dirty="0"/>
              <a:t>+</a:t>
            </a:r>
            <a:r>
              <a:rPr lang="en-US" sz="2000" dirty="0"/>
              <a:t> </a:t>
            </a:r>
            <a:r>
              <a:rPr lang="en-US" sz="2000" dirty="0">
                <a:solidFill>
                  <a:srgbClr val="FF0000"/>
                </a:solidFill>
              </a:rPr>
              <a:t>re -oxygenation curves</a:t>
            </a:r>
            <a:r>
              <a:rPr lang="en-US" sz="2000" dirty="0"/>
              <a:t>. = </a:t>
            </a:r>
            <a:r>
              <a:rPr lang="en-US" sz="2000" dirty="0">
                <a:solidFill>
                  <a:srgbClr val="0070C0"/>
                </a:solidFill>
              </a:rPr>
              <a:t>oxygen sag curve</a:t>
            </a:r>
          </a:p>
          <a:p>
            <a:pPr algn="just">
              <a:lnSpc>
                <a:spcPct val="150000"/>
              </a:lnSpc>
            </a:pPr>
            <a:endParaRPr lang="en-US" dirty="0"/>
          </a:p>
        </p:txBody>
      </p:sp>
      <p:pic>
        <p:nvPicPr>
          <p:cNvPr id="5" name="image102.jpeg"/>
          <p:cNvPicPr/>
          <p:nvPr/>
        </p:nvPicPr>
        <p:blipFill>
          <a:blip r:embed="rId2" cstate="print"/>
          <a:stretch>
            <a:fillRect/>
          </a:stretch>
        </p:blipFill>
        <p:spPr>
          <a:xfrm>
            <a:off x="3002485" y="2404145"/>
            <a:ext cx="7877092" cy="4314177"/>
          </a:xfrm>
          <a:prstGeom prst="rect">
            <a:avLst/>
          </a:prstGeom>
        </p:spPr>
      </p:pic>
    </p:spTree>
    <p:extLst>
      <p:ext uri="{BB962C8B-B14F-4D97-AF65-F5344CB8AC3E}">
        <p14:creationId xmlns:p14="http://schemas.microsoft.com/office/powerpoint/2010/main" val="2436053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0800"/>
            <a:ext cx="8596668" cy="1320800"/>
          </a:xfrm>
        </p:spPr>
        <p:txBody>
          <a:bodyPr/>
          <a:lstStyle/>
          <a:p>
            <a:r>
              <a:rPr lang="en-US" dirty="0" smtClean="0"/>
              <a:t>Zones of purification</a:t>
            </a:r>
            <a:endParaRPr lang="en-US" dirty="0"/>
          </a:p>
        </p:txBody>
      </p:sp>
      <p:pic>
        <p:nvPicPr>
          <p:cNvPr id="5" name="Picture 4"/>
          <p:cNvPicPr>
            <a:picLocks noChangeAspect="1"/>
          </p:cNvPicPr>
          <p:nvPr/>
        </p:nvPicPr>
        <p:blipFill>
          <a:blip r:embed="rId2"/>
          <a:stretch>
            <a:fillRect/>
          </a:stretch>
        </p:blipFill>
        <p:spPr>
          <a:xfrm>
            <a:off x="1992573" y="768474"/>
            <a:ext cx="8707272" cy="6089526"/>
          </a:xfrm>
          <a:prstGeom prst="rect">
            <a:avLst/>
          </a:prstGeom>
        </p:spPr>
      </p:pic>
    </p:spTree>
    <p:extLst>
      <p:ext uri="{BB962C8B-B14F-4D97-AF65-F5344CB8AC3E}">
        <p14:creationId xmlns:p14="http://schemas.microsoft.com/office/powerpoint/2010/main" val="6884969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11279" y="1386751"/>
            <a:ext cx="6219644" cy="392653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18364" y="159224"/>
            <a:ext cx="11122926" cy="1320800"/>
          </a:xfrm>
        </p:spPr>
        <p:txBody>
          <a:bodyPr/>
          <a:lstStyle/>
          <a:p>
            <a:pPr algn="ctr"/>
            <a:r>
              <a:rPr lang="en-US" dirty="0"/>
              <a:t>Mathematical analysis of Oxygen Sag Curve</a:t>
            </a:r>
            <a:r>
              <a:rPr lang="en-US" b="1" dirty="0" smtClean="0"/>
              <a:t>:</a:t>
            </a:r>
            <a:br>
              <a:rPr lang="en-US" b="1" dirty="0" smtClean="0"/>
            </a:br>
            <a:r>
              <a:rPr lang="en-US" b="1" dirty="0" smtClean="0"/>
              <a:t> </a:t>
            </a:r>
            <a:r>
              <a:rPr lang="en-US" dirty="0">
                <a:solidFill>
                  <a:srgbClr val="00B0F0"/>
                </a:solidFill>
              </a:rPr>
              <a:t>Streeter – Phelps equation</a:t>
            </a:r>
          </a:p>
        </p:txBody>
      </p:sp>
      <p:sp>
        <p:nvSpPr>
          <p:cNvPr id="3" name="Content Placeholder 2"/>
          <p:cNvSpPr>
            <a:spLocks noGrp="1"/>
          </p:cNvSpPr>
          <p:nvPr>
            <p:ph idx="1"/>
          </p:nvPr>
        </p:nvSpPr>
        <p:spPr>
          <a:xfrm>
            <a:off x="68239" y="1269241"/>
            <a:ext cx="11423175" cy="5786651"/>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                            or</a:t>
            </a: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Where</a:t>
            </a:r>
            <a:r>
              <a:rPr lang="en-US" dirty="0"/>
              <a:t>, </a:t>
            </a:r>
            <a:endParaRPr lang="en-US" dirty="0" smtClean="0"/>
          </a:p>
          <a:p>
            <a:pPr marL="0" indent="0">
              <a:buNone/>
            </a:pPr>
            <a:r>
              <a:rPr lang="en-US" dirty="0" smtClean="0"/>
              <a:t>	K= K</a:t>
            </a:r>
            <a:r>
              <a:rPr lang="en-US" baseline="30000" dirty="0" smtClean="0"/>
              <a:t>1</a:t>
            </a:r>
            <a:r>
              <a:rPr lang="en-US" dirty="0" smtClean="0"/>
              <a:t> </a:t>
            </a:r>
            <a:r>
              <a:rPr lang="en-US" dirty="0"/>
              <a:t>= BOD reaction rate constant, to the base 10</a:t>
            </a:r>
          </a:p>
          <a:p>
            <a:pPr marL="400050" lvl="1" indent="0">
              <a:buNone/>
            </a:pPr>
            <a:r>
              <a:rPr lang="en-US" sz="1800" dirty="0"/>
              <a:t>R </a:t>
            </a:r>
            <a:r>
              <a:rPr lang="en-US" sz="1800" dirty="0" smtClean="0"/>
              <a:t>= R</a:t>
            </a:r>
            <a:r>
              <a:rPr lang="en-US" sz="1800" baseline="30000" dirty="0" smtClean="0"/>
              <a:t>1</a:t>
            </a:r>
            <a:r>
              <a:rPr lang="en-US" sz="1800" dirty="0" smtClean="0"/>
              <a:t>= Re Oxygenation </a:t>
            </a:r>
            <a:r>
              <a:rPr lang="en-US" sz="1800" dirty="0"/>
              <a:t>constant to the base 10</a:t>
            </a:r>
          </a:p>
          <a:p>
            <a:pPr marL="400050" lvl="1" indent="0">
              <a:buNone/>
            </a:pPr>
            <a:r>
              <a:rPr lang="en-US" sz="1800" dirty="0"/>
              <a:t>Do = Initial oxygen deficit at the point of waste discharge at time t = o</a:t>
            </a:r>
          </a:p>
          <a:p>
            <a:pPr marL="400050" lvl="1" indent="0">
              <a:buNone/>
            </a:pPr>
            <a:r>
              <a:rPr lang="en-US" sz="1800" dirty="0"/>
              <a:t>t = time of travel in the stream from the point of discharge = x/u</a:t>
            </a:r>
          </a:p>
          <a:p>
            <a:pPr marL="400050" lvl="1" indent="0">
              <a:buNone/>
            </a:pPr>
            <a:r>
              <a:rPr lang="en-US" sz="1800" dirty="0"/>
              <a:t>x = distance along the stream</a:t>
            </a:r>
          </a:p>
          <a:p>
            <a:pPr marL="400050" lvl="1" indent="0">
              <a:buNone/>
            </a:pPr>
            <a:r>
              <a:rPr lang="en-US" sz="1800" dirty="0"/>
              <a:t>u = stream velocity</a:t>
            </a:r>
          </a:p>
        </p:txBody>
      </p:sp>
      <p:pic>
        <p:nvPicPr>
          <p:cNvPr id="4" name="Picture 3"/>
          <p:cNvPicPr>
            <a:picLocks noChangeAspect="1"/>
          </p:cNvPicPr>
          <p:nvPr/>
        </p:nvPicPr>
        <p:blipFill>
          <a:blip r:embed="rId3"/>
          <a:stretch>
            <a:fillRect/>
          </a:stretch>
        </p:blipFill>
        <p:spPr>
          <a:xfrm>
            <a:off x="686086" y="1536850"/>
            <a:ext cx="4166513" cy="876516"/>
          </a:xfrm>
          <a:prstGeom prst="rect">
            <a:avLst/>
          </a:prstGeom>
        </p:spPr>
      </p:pic>
      <p:pic>
        <p:nvPicPr>
          <p:cNvPr id="5" name="Picture 4"/>
          <p:cNvPicPr>
            <a:picLocks noChangeAspect="1"/>
          </p:cNvPicPr>
          <p:nvPr/>
        </p:nvPicPr>
        <p:blipFill>
          <a:blip r:embed="rId4"/>
          <a:stretch>
            <a:fillRect/>
          </a:stretch>
        </p:blipFill>
        <p:spPr>
          <a:xfrm>
            <a:off x="657872" y="2800052"/>
            <a:ext cx="4471380" cy="851110"/>
          </a:xfrm>
          <a:prstGeom prst="rect">
            <a:avLst/>
          </a:prstGeom>
        </p:spPr>
      </p:pic>
    </p:spTree>
    <p:extLst>
      <p:ext uri="{BB962C8B-B14F-4D97-AF65-F5344CB8AC3E}">
        <p14:creationId xmlns:p14="http://schemas.microsoft.com/office/powerpoint/2010/main" val="7640934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3498" y="3172597"/>
            <a:ext cx="4420569" cy="851110"/>
          </a:xfrm>
          <a:prstGeom prst="rect">
            <a:avLst/>
          </a:prstGeom>
        </p:spPr>
      </p:pic>
      <p:sp>
        <p:nvSpPr>
          <p:cNvPr id="2" name="Title 1"/>
          <p:cNvSpPr>
            <a:spLocks noGrp="1"/>
          </p:cNvSpPr>
          <p:nvPr>
            <p:ph type="title"/>
          </p:nvPr>
        </p:nvSpPr>
        <p:spPr/>
        <p:txBody>
          <a:bodyPr/>
          <a:lstStyle/>
          <a:p>
            <a:r>
              <a:rPr lang="en-US" b="1" i="1" dirty="0"/>
              <a:t>Determination of Critical DO deficit (D</a:t>
            </a:r>
            <a:r>
              <a:rPr lang="en-US" b="1" i="1" baseline="-25000" dirty="0"/>
              <a:t>c</a:t>
            </a:r>
            <a:r>
              <a:rPr lang="en-US" b="1" i="1" dirty="0"/>
              <a:t>) and distance </a:t>
            </a:r>
            <a:r>
              <a:rPr lang="en-US" b="1" i="1" dirty="0" err="1" smtClean="0"/>
              <a:t>X</a:t>
            </a:r>
            <a:r>
              <a:rPr lang="en-US" b="1" i="1" baseline="-25000" dirty="0" err="1" smtClean="0"/>
              <a:t>c</a:t>
            </a:r>
            <a:endParaRPr lang="en-US" baseline="-25000" dirty="0"/>
          </a:p>
        </p:txBody>
      </p:sp>
      <p:pic>
        <p:nvPicPr>
          <p:cNvPr id="4" name="Content Placeholder 3"/>
          <p:cNvPicPr>
            <a:picLocks noGrp="1" noChangeAspect="1"/>
          </p:cNvPicPr>
          <p:nvPr>
            <p:ph idx="1"/>
          </p:nvPr>
        </p:nvPicPr>
        <p:blipFill>
          <a:blip r:embed="rId3"/>
          <a:stretch>
            <a:fillRect/>
          </a:stretch>
        </p:blipFill>
        <p:spPr>
          <a:xfrm>
            <a:off x="1298065" y="2172114"/>
            <a:ext cx="2388123" cy="774891"/>
          </a:xfrm>
          <a:prstGeom prst="rect">
            <a:avLst/>
          </a:prstGeom>
        </p:spPr>
      </p:pic>
      <p:pic>
        <p:nvPicPr>
          <p:cNvPr id="5" name="Picture 4"/>
          <p:cNvPicPr>
            <a:picLocks noChangeAspect="1"/>
          </p:cNvPicPr>
          <p:nvPr/>
        </p:nvPicPr>
        <p:blipFill>
          <a:blip r:embed="rId4"/>
          <a:stretch>
            <a:fillRect/>
          </a:stretch>
        </p:blipFill>
        <p:spPr>
          <a:xfrm>
            <a:off x="6701553" y="2172113"/>
            <a:ext cx="2337312" cy="774891"/>
          </a:xfrm>
          <a:prstGeom prst="rect">
            <a:avLst/>
          </a:prstGeom>
        </p:spPr>
      </p:pic>
      <p:pic>
        <p:nvPicPr>
          <p:cNvPr id="7" name="Picture 6"/>
          <p:cNvPicPr>
            <a:picLocks noChangeAspect="1"/>
          </p:cNvPicPr>
          <p:nvPr/>
        </p:nvPicPr>
        <p:blipFill>
          <a:blip r:embed="rId5"/>
          <a:stretch>
            <a:fillRect/>
          </a:stretch>
        </p:blipFill>
        <p:spPr>
          <a:xfrm>
            <a:off x="5710736" y="3171639"/>
            <a:ext cx="4318946" cy="762188"/>
          </a:xfrm>
          <a:prstGeom prst="rect">
            <a:avLst/>
          </a:prstGeom>
        </p:spPr>
      </p:pic>
      <p:pic>
        <p:nvPicPr>
          <p:cNvPr id="8" name="Picture 7"/>
          <p:cNvPicPr>
            <a:picLocks noChangeAspect="1"/>
          </p:cNvPicPr>
          <p:nvPr/>
        </p:nvPicPr>
        <p:blipFill>
          <a:blip r:embed="rId6"/>
          <a:stretch>
            <a:fillRect/>
          </a:stretch>
        </p:blipFill>
        <p:spPr>
          <a:xfrm>
            <a:off x="809176" y="4249299"/>
            <a:ext cx="4064891" cy="393797"/>
          </a:xfrm>
          <a:prstGeom prst="rect">
            <a:avLst/>
          </a:prstGeom>
        </p:spPr>
      </p:pic>
      <p:sp>
        <p:nvSpPr>
          <p:cNvPr id="9" name="Rectangle 8"/>
          <p:cNvSpPr/>
          <p:nvPr/>
        </p:nvSpPr>
        <p:spPr>
          <a:xfrm>
            <a:off x="5107464" y="2374893"/>
            <a:ext cx="466794" cy="369332"/>
          </a:xfrm>
          <a:prstGeom prst="rect">
            <a:avLst/>
          </a:prstGeom>
        </p:spPr>
        <p:txBody>
          <a:bodyPr wrap="none">
            <a:spAutoFit/>
          </a:bodyPr>
          <a:lstStyle/>
          <a:p>
            <a:r>
              <a:rPr lang="en-US"/>
              <a:t> or</a:t>
            </a:r>
            <a:endParaRPr lang="en-US" dirty="0"/>
          </a:p>
        </p:txBody>
      </p:sp>
      <p:sp>
        <p:nvSpPr>
          <p:cNvPr id="10" name="Rectangle 9"/>
          <p:cNvSpPr/>
          <p:nvPr/>
        </p:nvSpPr>
        <p:spPr>
          <a:xfrm>
            <a:off x="5107464" y="3370039"/>
            <a:ext cx="466794" cy="369332"/>
          </a:xfrm>
          <a:prstGeom prst="rect">
            <a:avLst/>
          </a:prstGeom>
        </p:spPr>
        <p:txBody>
          <a:bodyPr wrap="none">
            <a:spAutoFit/>
          </a:bodyPr>
          <a:lstStyle/>
          <a:p>
            <a:r>
              <a:rPr lang="en-US" dirty="0"/>
              <a:t> or</a:t>
            </a:r>
          </a:p>
        </p:txBody>
      </p:sp>
      <p:pic>
        <p:nvPicPr>
          <p:cNvPr id="11" name="Picture 10"/>
          <p:cNvPicPr>
            <a:picLocks noChangeAspect="1"/>
          </p:cNvPicPr>
          <p:nvPr/>
        </p:nvPicPr>
        <p:blipFill>
          <a:blip r:embed="rId7"/>
          <a:stretch>
            <a:fillRect/>
          </a:stretch>
        </p:blipFill>
        <p:spPr>
          <a:xfrm>
            <a:off x="1037825" y="4741656"/>
            <a:ext cx="3607591" cy="254063"/>
          </a:xfrm>
          <a:prstGeom prst="rect">
            <a:avLst/>
          </a:prstGeom>
        </p:spPr>
      </p:pic>
      <p:pic>
        <p:nvPicPr>
          <p:cNvPr id="12" name="Picture 11"/>
          <p:cNvPicPr>
            <a:picLocks noChangeAspect="1"/>
          </p:cNvPicPr>
          <p:nvPr/>
        </p:nvPicPr>
        <p:blipFill>
          <a:blip r:embed="rId8"/>
          <a:stretch>
            <a:fillRect/>
          </a:stretch>
        </p:blipFill>
        <p:spPr>
          <a:xfrm>
            <a:off x="1196442" y="5011708"/>
            <a:ext cx="2591368" cy="609750"/>
          </a:xfrm>
          <a:prstGeom prst="rect">
            <a:avLst/>
          </a:prstGeom>
        </p:spPr>
      </p:pic>
      <p:sp>
        <p:nvSpPr>
          <p:cNvPr id="14" name="Rectangle 13"/>
          <p:cNvSpPr/>
          <p:nvPr/>
        </p:nvSpPr>
        <p:spPr>
          <a:xfrm>
            <a:off x="501175" y="5599866"/>
            <a:ext cx="6262895" cy="1288879"/>
          </a:xfrm>
          <a:prstGeom prst="rect">
            <a:avLst/>
          </a:prstGeom>
        </p:spPr>
        <p:txBody>
          <a:bodyPr wrap="square">
            <a:spAutoFit/>
          </a:bodyPr>
          <a:lstStyle/>
          <a:p>
            <a:pPr>
              <a:lnSpc>
                <a:spcPct val="150000"/>
              </a:lnSpc>
            </a:pPr>
            <a:r>
              <a:rPr lang="en-US" dirty="0">
                <a:latin typeface="Times New Roman" panose="02020603050405020304" pitchFamily="18" charset="0"/>
              </a:rPr>
              <a:t>Where, </a:t>
            </a:r>
            <a:r>
              <a:rPr lang="en-US" dirty="0" smtClean="0">
                <a:latin typeface="Times New Roman" panose="02020603050405020304" pitchFamily="18" charset="0"/>
              </a:rPr>
              <a:t> </a:t>
            </a:r>
            <a:r>
              <a:rPr lang="en-US" dirty="0">
                <a:latin typeface="Times New Roman" panose="02020603050405020304" pitchFamily="18" charset="0"/>
              </a:rPr>
              <a:t>= 1.056 in general </a:t>
            </a:r>
            <a:endParaRPr lang="en-US" dirty="0" smtClean="0">
              <a:latin typeface="Times New Roman" panose="02020603050405020304" pitchFamily="18" charset="0"/>
            </a:endParaRPr>
          </a:p>
          <a:p>
            <a:pPr>
              <a:lnSpc>
                <a:spcPct val="150000"/>
              </a:lnSpc>
            </a:pPr>
            <a:r>
              <a:rPr lang="en-US" dirty="0" smtClean="0">
                <a:latin typeface="Times New Roman" panose="02020603050405020304" pitchFamily="18" charset="0"/>
              </a:rPr>
              <a:t>             = </a:t>
            </a:r>
            <a:r>
              <a:rPr lang="en-US" dirty="0">
                <a:latin typeface="Times New Roman" panose="02020603050405020304" pitchFamily="18" charset="0"/>
              </a:rPr>
              <a:t>1.047 for 20</a:t>
            </a:r>
            <a:r>
              <a:rPr lang="en-US" sz="800" dirty="0">
                <a:latin typeface="Times New Roman" panose="02020603050405020304" pitchFamily="18" charset="0"/>
              </a:rPr>
              <a:t>o</a:t>
            </a:r>
            <a:r>
              <a:rPr lang="en-US" dirty="0">
                <a:latin typeface="Times New Roman" panose="02020603050405020304" pitchFamily="18" charset="0"/>
              </a:rPr>
              <a:t>C to </a:t>
            </a:r>
            <a:r>
              <a:rPr lang="en-US" dirty="0" smtClean="0">
                <a:latin typeface="Times New Roman" panose="02020603050405020304" pitchFamily="18" charset="0"/>
              </a:rPr>
              <a:t>30</a:t>
            </a:r>
            <a:r>
              <a:rPr lang="en-US" baseline="30000" dirty="0" smtClean="0">
                <a:latin typeface="Times New Roman" panose="02020603050405020304" pitchFamily="18" charset="0"/>
              </a:rPr>
              <a:t>o</a:t>
            </a:r>
            <a:r>
              <a:rPr lang="en-US" dirty="0" smtClean="0">
                <a:latin typeface="Times New Roman" panose="02020603050405020304" pitchFamily="18" charset="0"/>
              </a:rPr>
              <a:t>C</a:t>
            </a:r>
            <a:endParaRPr lang="en-US" dirty="0">
              <a:latin typeface="Times New Roman" panose="02020603050405020304" pitchFamily="18" charset="0"/>
            </a:endParaRPr>
          </a:p>
          <a:p>
            <a:pPr>
              <a:lnSpc>
                <a:spcPct val="150000"/>
              </a:lnSpc>
            </a:pPr>
            <a:r>
              <a:rPr lang="en-US" dirty="0" smtClean="0">
                <a:latin typeface="Times New Roman" panose="02020603050405020304" pitchFamily="18" charset="0"/>
              </a:rPr>
              <a:t>             = 1.135 </a:t>
            </a:r>
            <a:r>
              <a:rPr lang="en-US" dirty="0">
                <a:latin typeface="Times New Roman" panose="02020603050405020304" pitchFamily="18" charset="0"/>
              </a:rPr>
              <a:t>for 4</a:t>
            </a:r>
            <a:r>
              <a:rPr lang="en-US" sz="800" dirty="0">
                <a:latin typeface="Times New Roman" panose="02020603050405020304" pitchFamily="18" charset="0"/>
              </a:rPr>
              <a:t>o</a:t>
            </a:r>
            <a:r>
              <a:rPr lang="en-US" dirty="0">
                <a:latin typeface="Times New Roman" panose="02020603050405020304" pitchFamily="18" charset="0"/>
              </a:rPr>
              <a:t>C to </a:t>
            </a:r>
            <a:r>
              <a:rPr lang="en-US" dirty="0" smtClean="0">
                <a:latin typeface="Times New Roman" panose="02020603050405020304" pitchFamily="18" charset="0"/>
              </a:rPr>
              <a:t>20</a:t>
            </a:r>
            <a:r>
              <a:rPr lang="en-US" baseline="30000" dirty="0" smtClean="0">
                <a:latin typeface="Times New Roman" panose="02020603050405020304" pitchFamily="18" charset="0"/>
              </a:rPr>
              <a:t>o</a:t>
            </a:r>
            <a:r>
              <a:rPr lang="en-US" dirty="0" smtClean="0">
                <a:latin typeface="Times New Roman" panose="02020603050405020304" pitchFamily="18" charset="0"/>
              </a:rPr>
              <a:t>C</a:t>
            </a:r>
            <a:endParaRPr lang="en-US" dirty="0"/>
          </a:p>
        </p:txBody>
      </p:sp>
      <p:pic>
        <p:nvPicPr>
          <p:cNvPr id="15" name="Picture 14"/>
          <p:cNvPicPr>
            <a:picLocks noChangeAspect="1"/>
          </p:cNvPicPr>
          <p:nvPr/>
        </p:nvPicPr>
        <p:blipFill>
          <a:blip r:embed="rId9"/>
          <a:stretch>
            <a:fillRect/>
          </a:stretch>
        </p:blipFill>
        <p:spPr>
          <a:xfrm>
            <a:off x="1221848" y="5754371"/>
            <a:ext cx="152433" cy="304875"/>
          </a:xfrm>
          <a:prstGeom prst="rect">
            <a:avLst/>
          </a:prstGeom>
        </p:spPr>
      </p:pic>
      <p:pic>
        <p:nvPicPr>
          <p:cNvPr id="16" name="Picture 15"/>
          <p:cNvPicPr>
            <a:picLocks noChangeAspect="1"/>
          </p:cNvPicPr>
          <p:nvPr/>
        </p:nvPicPr>
        <p:blipFill>
          <a:blip r:embed="rId10"/>
          <a:stretch>
            <a:fillRect/>
          </a:stretch>
        </p:blipFill>
        <p:spPr>
          <a:xfrm>
            <a:off x="6674107" y="4290606"/>
            <a:ext cx="2591368" cy="444609"/>
          </a:xfrm>
          <a:prstGeom prst="rect">
            <a:avLst/>
          </a:prstGeom>
        </p:spPr>
      </p:pic>
      <p:sp>
        <p:nvSpPr>
          <p:cNvPr id="18" name="Rectangle 17"/>
          <p:cNvSpPr/>
          <p:nvPr/>
        </p:nvSpPr>
        <p:spPr>
          <a:xfrm>
            <a:off x="6028131" y="5091994"/>
            <a:ext cx="1471878" cy="400110"/>
          </a:xfrm>
          <a:prstGeom prst="rect">
            <a:avLst/>
          </a:prstGeom>
        </p:spPr>
        <p:txBody>
          <a:bodyPr wrap="none">
            <a:spAutoFit/>
          </a:bodyPr>
          <a:lstStyle/>
          <a:p>
            <a:r>
              <a:rPr lang="en-US" sz="2000" dirty="0"/>
              <a:t>K</a:t>
            </a:r>
            <a:r>
              <a:rPr lang="en-US" sz="2000" baseline="30000" dirty="0"/>
              <a:t>1</a:t>
            </a:r>
            <a:r>
              <a:rPr lang="en-US" sz="2000" dirty="0"/>
              <a:t>=K/2.303</a:t>
            </a:r>
          </a:p>
        </p:txBody>
      </p:sp>
      <mc:AlternateContent xmlns:mc="http://schemas.openxmlformats.org/markup-compatibility/2006" xmlns:a14="http://schemas.microsoft.com/office/drawing/2010/main">
        <mc:Choice Requires="a14">
          <p:sp>
            <p:nvSpPr>
              <p:cNvPr id="19" name="Rectangle 18"/>
              <p:cNvSpPr/>
              <p:nvPr/>
            </p:nvSpPr>
            <p:spPr>
              <a:xfrm>
                <a:off x="6716461" y="5769859"/>
                <a:ext cx="3158300" cy="701859"/>
              </a:xfrm>
              <a:prstGeom prst="rect">
                <a:avLst/>
              </a:prstGeom>
            </p:spPr>
            <p:txBody>
              <a:bodyPr wrap="none">
                <a:spAutoFit/>
              </a:bodyPr>
              <a:lstStyle/>
              <a:p>
                <a14:m>
                  <m:oMath xmlns:m="http://schemas.openxmlformats.org/officeDocument/2006/math">
                    <m:r>
                      <a:rPr lang="en-US" sz="2800" b="0" i="1" smtClean="0">
                        <a:latin typeface="Cambria Math" panose="02040503050406030204" pitchFamily="18" charset="0"/>
                      </a:rPr>
                      <m:t>𝑓</m:t>
                    </m:r>
                    <m:r>
                      <a:rPr lang="en-US" sz="2800" b="0" i="1" baseline="-25000" smtClean="0">
                        <a:latin typeface="Cambria Math" panose="02040503050406030204" pitchFamily="18" charset="0"/>
                      </a:rPr>
                      <m:t>𝑠</m:t>
                    </m:r>
                    <m:r>
                      <a:rPr lang="en-US" sz="280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𝑅</m:t>
                        </m:r>
                      </m:num>
                      <m:den>
                        <m:r>
                          <a:rPr lang="en-US" sz="2800" b="0" i="1" smtClean="0">
                            <a:latin typeface="Cambria Math" panose="02040503050406030204" pitchFamily="18" charset="0"/>
                          </a:rPr>
                          <m:t>𝐾</m:t>
                        </m:r>
                      </m:den>
                    </m:f>
                  </m:oMath>
                </a14:m>
                <a:r>
                  <a:rPr lang="en-US" sz="2800" dirty="0" smtClean="0"/>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𝑅</m:t>
                        </m:r>
                        <m:r>
                          <a:rPr lang="en-US" sz="2800" b="0" i="1" baseline="30000" smtClean="0">
                            <a:latin typeface="Cambria Math" panose="02040503050406030204" pitchFamily="18" charset="0"/>
                          </a:rPr>
                          <m:t>1</m:t>
                        </m:r>
                      </m:num>
                      <m:den>
                        <m:r>
                          <a:rPr lang="en-US" sz="2800" i="1">
                            <a:latin typeface="Cambria Math" panose="02040503050406030204" pitchFamily="18" charset="0"/>
                          </a:rPr>
                          <m:t>𝐾</m:t>
                        </m:r>
                        <m:r>
                          <a:rPr lang="en-US" sz="2800" b="0" i="1" baseline="30000" smtClean="0">
                            <a:latin typeface="Cambria Math" panose="02040503050406030204" pitchFamily="18" charset="0"/>
                          </a:rPr>
                          <m:t>1</m:t>
                        </m:r>
                      </m:den>
                    </m:f>
                  </m:oMath>
                </a14:m>
                <a:r>
                  <a:rPr lang="en-US" sz="2000" dirty="0" smtClean="0"/>
                  <a:t> = 0.5 to 5.0</a:t>
                </a:r>
                <a:endParaRPr lang="en-US" sz="2000" dirty="0"/>
              </a:p>
            </p:txBody>
          </p:sp>
        </mc:Choice>
        <mc:Fallback xmlns="">
          <p:sp>
            <p:nvSpPr>
              <p:cNvPr id="19" name="Rectangle 18"/>
              <p:cNvSpPr>
                <a:spLocks noRot="1" noChangeAspect="1" noMove="1" noResize="1" noEditPoints="1" noAdjustHandles="1" noChangeArrowheads="1" noChangeShapeType="1" noTextEdit="1"/>
              </p:cNvSpPr>
              <p:nvPr/>
            </p:nvSpPr>
            <p:spPr>
              <a:xfrm>
                <a:off x="6716461" y="5769859"/>
                <a:ext cx="3158300" cy="701859"/>
              </a:xfrm>
              <a:prstGeom prst="rect">
                <a:avLst/>
              </a:prstGeom>
              <a:blipFill rotWithShape="0">
                <a:blip r:embed="rId11"/>
                <a:stretch>
                  <a:fillRect r="-965" b="-9483"/>
                </a:stretch>
              </a:blipFill>
            </p:spPr>
            <p:txBody>
              <a:bodyPr/>
              <a:lstStyle/>
              <a:p>
                <a:r>
                  <a:rPr lang="en-US">
                    <a:noFill/>
                  </a:rPr>
                  <a:t> </a:t>
                </a:r>
              </a:p>
            </p:txBody>
          </p:sp>
        </mc:Fallback>
      </mc:AlternateContent>
      <p:sp>
        <p:nvSpPr>
          <p:cNvPr id="20" name="Rectangle 19"/>
          <p:cNvSpPr/>
          <p:nvPr/>
        </p:nvSpPr>
        <p:spPr>
          <a:xfrm>
            <a:off x="8681236" y="5116528"/>
            <a:ext cx="1475084" cy="400110"/>
          </a:xfrm>
          <a:prstGeom prst="rect">
            <a:avLst/>
          </a:prstGeom>
        </p:spPr>
        <p:txBody>
          <a:bodyPr wrap="none">
            <a:spAutoFit/>
          </a:bodyPr>
          <a:lstStyle/>
          <a:p>
            <a:r>
              <a:rPr lang="en-US" sz="2000" dirty="0" smtClean="0"/>
              <a:t>R</a:t>
            </a:r>
            <a:r>
              <a:rPr lang="en-US" sz="2000" baseline="30000" dirty="0" smtClean="0"/>
              <a:t>1</a:t>
            </a:r>
            <a:r>
              <a:rPr lang="en-US" sz="2000" dirty="0" smtClean="0"/>
              <a:t>=R/2.303</a:t>
            </a:r>
            <a:endParaRPr lang="en-US" sz="2000" dirty="0"/>
          </a:p>
        </p:txBody>
      </p:sp>
    </p:spTree>
    <p:extLst>
      <p:ext uri="{BB962C8B-B14F-4D97-AF65-F5344CB8AC3E}">
        <p14:creationId xmlns:p14="http://schemas.microsoft.com/office/powerpoint/2010/main" val="10083873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302" y="0"/>
            <a:ext cx="8596668" cy="1320800"/>
          </a:xfrm>
        </p:spPr>
        <p:txBody>
          <a:bodyPr/>
          <a:lstStyle/>
          <a:p>
            <a:pPr algn="ctr"/>
            <a:r>
              <a:rPr lang="en-US" b="1" u="heavy" dirty="0"/>
              <a:t>METHOD OF LAND TREATMENT</a:t>
            </a:r>
            <a:r>
              <a:rPr lang="en-US" b="1" dirty="0"/>
              <a:t/>
            </a:r>
            <a:br>
              <a:rPr lang="en-US" b="1" dirty="0"/>
            </a:br>
            <a:endParaRPr lang="en-US" dirty="0"/>
          </a:p>
        </p:txBody>
      </p:sp>
      <p:sp>
        <p:nvSpPr>
          <p:cNvPr id="3" name="Content Placeholder 2"/>
          <p:cNvSpPr>
            <a:spLocks noGrp="1"/>
          </p:cNvSpPr>
          <p:nvPr>
            <p:ph idx="1"/>
          </p:nvPr>
        </p:nvSpPr>
        <p:spPr>
          <a:xfrm>
            <a:off x="204717" y="813558"/>
            <a:ext cx="7738280" cy="6044442"/>
          </a:xfrm>
        </p:spPr>
        <p:txBody>
          <a:bodyPr>
            <a:noAutofit/>
          </a:bodyPr>
          <a:lstStyle/>
          <a:p>
            <a:pPr marL="0" indent="0">
              <a:buNone/>
            </a:pPr>
            <a:r>
              <a:rPr lang="en-US" sz="2000" dirty="0" smtClean="0"/>
              <a:t>SEWAGE FARMING</a:t>
            </a:r>
          </a:p>
          <a:p>
            <a:r>
              <a:rPr lang="en-US" sz="2000" dirty="0" smtClean="0"/>
              <a:t>Process </a:t>
            </a:r>
            <a:r>
              <a:rPr lang="en-US" sz="2000" dirty="0"/>
              <a:t>in which sewage is used for growing </a:t>
            </a:r>
            <a:r>
              <a:rPr lang="en-US" sz="2000" dirty="0" smtClean="0"/>
              <a:t>crops</a:t>
            </a:r>
          </a:p>
          <a:p>
            <a:r>
              <a:rPr lang="en-US" sz="2000" dirty="0" smtClean="0"/>
              <a:t>fertilizing </a:t>
            </a:r>
            <a:r>
              <a:rPr lang="en-US" sz="2000" dirty="0"/>
              <a:t>elements of sewage </a:t>
            </a:r>
            <a:r>
              <a:rPr lang="en-US" sz="2000" dirty="0" smtClean="0"/>
              <a:t>– NPK </a:t>
            </a:r>
            <a:r>
              <a:rPr lang="en-US" sz="2000" dirty="0"/>
              <a:t>used by the roots of </a:t>
            </a:r>
            <a:r>
              <a:rPr lang="en-US" sz="2000" dirty="0" smtClean="0"/>
              <a:t>crops</a:t>
            </a:r>
          </a:p>
          <a:p>
            <a:r>
              <a:rPr lang="en-US" sz="2000" dirty="0" smtClean="0"/>
              <a:t>nutrients </a:t>
            </a:r>
            <a:r>
              <a:rPr lang="en-US" sz="2000" dirty="0"/>
              <a:t>of sewage make the fields fertile </a:t>
            </a:r>
          </a:p>
          <a:p>
            <a:pPr marL="0" indent="0">
              <a:lnSpc>
                <a:spcPct val="150000"/>
              </a:lnSpc>
              <a:buNone/>
            </a:pPr>
            <a:r>
              <a:rPr lang="en-US" b="1" u="heavy" dirty="0" smtClean="0"/>
              <a:t>APPLICATION </a:t>
            </a:r>
            <a:r>
              <a:rPr lang="en-US" b="1" u="heavy" dirty="0"/>
              <a:t>OF SEWAGE </a:t>
            </a:r>
            <a:r>
              <a:rPr lang="en-US" b="1" u="heavy" dirty="0" smtClean="0"/>
              <a:t>METHODS</a:t>
            </a:r>
            <a:r>
              <a:rPr lang="en-US" b="1" dirty="0"/>
              <a:t> </a:t>
            </a:r>
            <a:endParaRPr lang="en-US" dirty="0"/>
          </a:p>
          <a:p>
            <a:pPr lvl="0"/>
            <a:r>
              <a:rPr lang="en-US" sz="2000" dirty="0" smtClean="0"/>
              <a:t>Flooding method</a:t>
            </a:r>
          </a:p>
          <a:p>
            <a:pPr lvl="0"/>
            <a:r>
              <a:rPr lang="en-US" sz="2000" dirty="0" smtClean="0"/>
              <a:t>Surface irrigation method</a:t>
            </a:r>
          </a:p>
          <a:p>
            <a:pPr lvl="0"/>
            <a:r>
              <a:rPr lang="en-US" sz="2000" dirty="0" smtClean="0"/>
              <a:t>Zig </a:t>
            </a:r>
            <a:r>
              <a:rPr lang="en-US" sz="2000" dirty="0" err="1" smtClean="0"/>
              <a:t>zag</a:t>
            </a:r>
            <a:r>
              <a:rPr lang="en-US" sz="2000" dirty="0" smtClean="0"/>
              <a:t> method</a:t>
            </a:r>
          </a:p>
          <a:p>
            <a:pPr lvl="0"/>
            <a:r>
              <a:rPr lang="en-US" sz="2000" dirty="0" err="1" smtClean="0"/>
              <a:t>Lagooning</a:t>
            </a:r>
            <a:r>
              <a:rPr lang="en-US" sz="2000" dirty="0" smtClean="0"/>
              <a:t> method</a:t>
            </a:r>
          </a:p>
          <a:p>
            <a:pPr lvl="0"/>
            <a:r>
              <a:rPr lang="en-US" sz="2000" dirty="0" smtClean="0"/>
              <a:t>Basin method</a:t>
            </a:r>
          </a:p>
          <a:p>
            <a:pPr lvl="0"/>
            <a:r>
              <a:rPr lang="en-US" sz="2000" dirty="0" smtClean="0"/>
              <a:t>Sub-soil irrigation method</a:t>
            </a:r>
          </a:p>
          <a:p>
            <a:r>
              <a:rPr lang="en-US" dirty="0" smtClean="0"/>
              <a:t>RIDGE </a:t>
            </a:r>
            <a:r>
              <a:rPr lang="en-US" dirty="0"/>
              <a:t>AND FERROW IRRIGATION METHOD</a:t>
            </a:r>
          </a:p>
        </p:txBody>
      </p:sp>
    </p:spTree>
    <p:extLst>
      <p:ext uri="{BB962C8B-B14F-4D97-AF65-F5344CB8AC3E}">
        <p14:creationId xmlns:p14="http://schemas.microsoft.com/office/powerpoint/2010/main" val="858780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7779657" cy="5906954"/>
          </a:xfrm>
          <a:prstGeom prst="rect">
            <a:avLst/>
          </a:prstGeom>
        </p:spPr>
      </p:pic>
      <p:sp>
        <p:nvSpPr>
          <p:cNvPr id="5" name="Rectangle 4"/>
          <p:cNvSpPr/>
          <p:nvPr/>
        </p:nvSpPr>
        <p:spPr>
          <a:xfrm>
            <a:off x="5398664" y="6132677"/>
            <a:ext cx="3988528" cy="584775"/>
          </a:xfrm>
          <a:prstGeom prst="rect">
            <a:avLst/>
          </a:prstGeom>
        </p:spPr>
        <p:txBody>
          <a:bodyPr wrap="none">
            <a:spAutoFit/>
          </a:bodyPr>
          <a:lstStyle/>
          <a:p>
            <a:r>
              <a:rPr lang="en-US" sz="3200" b="0" i="0" u="none" strike="noStrike" baseline="0" dirty="0" smtClean="0">
                <a:solidFill>
                  <a:srgbClr val="009EDA"/>
                </a:solidFill>
                <a:latin typeface="Constantia" panose="02030602050306030303" pitchFamily="18" charset="0"/>
              </a:rPr>
              <a:t>Cross Section of Tank</a:t>
            </a:r>
            <a:endParaRPr lang="en-US" sz="3200" dirty="0"/>
          </a:p>
        </p:txBody>
      </p:sp>
      <p:pic>
        <p:nvPicPr>
          <p:cNvPr id="6" name="Picture 5"/>
          <p:cNvPicPr>
            <a:picLocks noChangeAspect="1"/>
          </p:cNvPicPr>
          <p:nvPr/>
        </p:nvPicPr>
        <p:blipFill>
          <a:blip r:embed="rId3"/>
          <a:stretch>
            <a:fillRect/>
          </a:stretch>
        </p:blipFill>
        <p:spPr>
          <a:xfrm>
            <a:off x="8127999" y="1206796"/>
            <a:ext cx="3760023" cy="4700157"/>
          </a:xfrm>
          <a:prstGeom prst="rect">
            <a:avLst/>
          </a:prstGeom>
        </p:spPr>
      </p:pic>
    </p:spTree>
    <p:extLst>
      <p:ext uri="{BB962C8B-B14F-4D97-AF65-F5344CB8AC3E}">
        <p14:creationId xmlns:p14="http://schemas.microsoft.com/office/powerpoint/2010/main" val="29879599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069" y="232012"/>
            <a:ext cx="8812723" cy="7151427"/>
          </a:xfrm>
        </p:spPr>
        <p:txBody>
          <a:bodyPr>
            <a:normAutofit/>
          </a:bodyPr>
          <a:lstStyle/>
          <a:p>
            <a:pPr marL="0" lvl="0" indent="0">
              <a:buNone/>
            </a:pPr>
            <a:r>
              <a:rPr lang="en-US" dirty="0" smtClean="0"/>
              <a:t>FLOODING METHOD –</a:t>
            </a:r>
          </a:p>
          <a:p>
            <a:pPr lvl="0"/>
            <a:r>
              <a:rPr lang="en-US" dirty="0" smtClean="0"/>
              <a:t>divided </a:t>
            </a:r>
            <a:r>
              <a:rPr lang="en-US" dirty="0"/>
              <a:t>into various parts surrounded by </a:t>
            </a:r>
            <a:r>
              <a:rPr lang="en-US" dirty="0" smtClean="0"/>
              <a:t>dykes.</a:t>
            </a:r>
          </a:p>
          <a:p>
            <a:pPr lvl="0"/>
            <a:r>
              <a:rPr lang="en-US" dirty="0"/>
              <a:t>sewage is filled like </a:t>
            </a:r>
            <a:r>
              <a:rPr lang="en-US" dirty="0">
                <a:solidFill>
                  <a:srgbClr val="0070C0"/>
                </a:solidFill>
              </a:rPr>
              <a:t>small ponds in between the </a:t>
            </a:r>
            <a:r>
              <a:rPr lang="en-US" dirty="0" smtClean="0">
                <a:solidFill>
                  <a:srgbClr val="0070C0"/>
                </a:solidFill>
              </a:rPr>
              <a:t>dykes</a:t>
            </a:r>
          </a:p>
          <a:p>
            <a:pPr lvl="0"/>
            <a:r>
              <a:rPr lang="en-US" dirty="0" smtClean="0"/>
              <a:t>Depth = 3.0  - 5.0 cm</a:t>
            </a:r>
          </a:p>
          <a:p>
            <a:pPr marL="0" lvl="0" indent="0">
              <a:buNone/>
            </a:pPr>
            <a:r>
              <a:rPr lang="en-US" b="1" dirty="0" smtClean="0"/>
              <a:t>SURFACE IRRIGATION</a:t>
            </a:r>
          </a:p>
          <a:p>
            <a:r>
              <a:rPr lang="en-US" dirty="0" smtClean="0"/>
              <a:t>suited </a:t>
            </a:r>
            <a:r>
              <a:rPr lang="en-US" dirty="0"/>
              <a:t>in sloping </a:t>
            </a:r>
            <a:r>
              <a:rPr lang="en-US" dirty="0" smtClean="0"/>
              <a:t>area</a:t>
            </a:r>
          </a:p>
          <a:p>
            <a:r>
              <a:rPr lang="en-US" dirty="0"/>
              <a:t>parallel drains are constructed in </a:t>
            </a:r>
            <a:r>
              <a:rPr lang="en-US" dirty="0" smtClean="0"/>
              <a:t> fields</a:t>
            </a:r>
          </a:p>
          <a:p>
            <a:r>
              <a:rPr lang="en-US" dirty="0"/>
              <a:t>drains are connected to a distributaries drain </a:t>
            </a:r>
            <a:r>
              <a:rPr lang="en-US" dirty="0" smtClean="0"/>
              <a:t>with </a:t>
            </a:r>
            <a:r>
              <a:rPr lang="en-US" dirty="0" smtClean="0">
                <a:solidFill>
                  <a:srgbClr val="0070C0"/>
                </a:solidFill>
              </a:rPr>
              <a:t>regulating </a:t>
            </a:r>
            <a:r>
              <a:rPr lang="en-US" dirty="0">
                <a:solidFill>
                  <a:srgbClr val="0070C0"/>
                </a:solidFill>
              </a:rPr>
              <a:t>device </a:t>
            </a:r>
            <a:endParaRPr lang="en-US" dirty="0" smtClean="0">
              <a:solidFill>
                <a:srgbClr val="0070C0"/>
              </a:solidFill>
            </a:endParaRPr>
          </a:p>
          <a:p>
            <a:r>
              <a:rPr lang="en-US" dirty="0"/>
              <a:t>large quantity is absorbed by the field and only excess quantity reaches another drain.</a:t>
            </a:r>
          </a:p>
          <a:p>
            <a:pPr marL="0" indent="0">
              <a:buNone/>
            </a:pPr>
            <a:r>
              <a:rPr lang="en-US" b="1" dirty="0"/>
              <a:t>ZIG ZAG </a:t>
            </a:r>
            <a:r>
              <a:rPr lang="en-US" b="1" dirty="0" smtClean="0"/>
              <a:t>METHOD -</a:t>
            </a:r>
            <a:r>
              <a:rPr lang="en-US" dirty="0"/>
              <a:t>ridges are arranged in a </a:t>
            </a:r>
            <a:r>
              <a:rPr lang="en-US" dirty="0" err="1">
                <a:solidFill>
                  <a:srgbClr val="00B050"/>
                </a:solidFill>
              </a:rPr>
              <a:t>zag-zag</a:t>
            </a:r>
            <a:r>
              <a:rPr lang="en-US" dirty="0">
                <a:solidFill>
                  <a:srgbClr val="00B050"/>
                </a:solidFill>
              </a:rPr>
              <a:t> method </a:t>
            </a:r>
          </a:p>
          <a:p>
            <a:r>
              <a:rPr lang="en-US" b="1" dirty="0" smtClean="0"/>
              <a:t>LAGOONING</a:t>
            </a:r>
          </a:p>
          <a:p>
            <a:r>
              <a:rPr lang="en-US" dirty="0" smtClean="0">
                <a:solidFill>
                  <a:srgbClr val="C00000"/>
                </a:solidFill>
              </a:rPr>
              <a:t>natural </a:t>
            </a:r>
            <a:r>
              <a:rPr lang="en-US" dirty="0">
                <a:solidFill>
                  <a:srgbClr val="C00000"/>
                </a:solidFill>
              </a:rPr>
              <a:t>depression available </a:t>
            </a:r>
            <a:endParaRPr lang="en-US" dirty="0" smtClean="0">
              <a:solidFill>
                <a:srgbClr val="C00000"/>
              </a:solidFill>
            </a:endParaRPr>
          </a:p>
          <a:p>
            <a:r>
              <a:rPr lang="en-US" dirty="0"/>
              <a:t>Detention period </a:t>
            </a:r>
            <a:r>
              <a:rPr lang="en-US" dirty="0" smtClean="0"/>
              <a:t>= 1 month</a:t>
            </a:r>
          </a:p>
          <a:p>
            <a:r>
              <a:rPr lang="en-US" dirty="0">
                <a:solidFill>
                  <a:srgbClr val="C00000"/>
                </a:solidFill>
              </a:rPr>
              <a:t>sludge is stabilized </a:t>
            </a:r>
            <a:r>
              <a:rPr lang="en-US" dirty="0"/>
              <a:t>and </a:t>
            </a:r>
            <a:r>
              <a:rPr lang="en-US" dirty="0" smtClean="0"/>
              <a:t>dried</a:t>
            </a:r>
          </a:p>
          <a:p>
            <a:r>
              <a:rPr lang="en-US" dirty="0" smtClean="0">
                <a:solidFill>
                  <a:srgbClr val="0070C0"/>
                </a:solidFill>
              </a:rPr>
              <a:t>shallow </a:t>
            </a:r>
            <a:r>
              <a:rPr lang="en-US" dirty="0"/>
              <a:t>and must be constructed </a:t>
            </a:r>
            <a:r>
              <a:rPr lang="en-US" dirty="0">
                <a:solidFill>
                  <a:srgbClr val="002060"/>
                </a:solidFill>
              </a:rPr>
              <a:t>away from </a:t>
            </a:r>
            <a:r>
              <a:rPr lang="en-US" dirty="0" smtClean="0">
                <a:solidFill>
                  <a:srgbClr val="002060"/>
                </a:solidFill>
              </a:rPr>
              <a:t>town</a:t>
            </a:r>
            <a:endParaRPr lang="en-US" dirty="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3792" y="1801504"/>
            <a:ext cx="3188208" cy="225960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85" t="22031" r="-785" b="-344"/>
          <a:stretch/>
        </p:blipFill>
        <p:spPr>
          <a:xfrm>
            <a:off x="9167059" y="0"/>
            <a:ext cx="3024941" cy="180150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3792" y="4061110"/>
            <a:ext cx="3188208" cy="23896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1569" y="4562287"/>
            <a:ext cx="2922223" cy="2191667"/>
          </a:xfrm>
          <a:prstGeom prst="rect">
            <a:avLst/>
          </a:prstGeom>
        </p:spPr>
      </p:pic>
    </p:spTree>
    <p:extLst>
      <p:ext uri="{BB962C8B-B14F-4D97-AF65-F5344CB8AC3E}">
        <p14:creationId xmlns:p14="http://schemas.microsoft.com/office/powerpoint/2010/main" val="2140938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069" y="122831"/>
            <a:ext cx="7761216" cy="6735170"/>
          </a:xfrm>
        </p:spPr>
        <p:txBody>
          <a:bodyPr>
            <a:normAutofit/>
          </a:bodyPr>
          <a:lstStyle/>
          <a:p>
            <a:pPr marL="0" indent="0">
              <a:buNone/>
            </a:pPr>
            <a:r>
              <a:rPr lang="en-US" b="1" dirty="0"/>
              <a:t>SUB SURFACE </a:t>
            </a:r>
            <a:r>
              <a:rPr lang="en-US" b="1" dirty="0" smtClean="0"/>
              <a:t>IRRIGATION</a:t>
            </a:r>
          </a:p>
          <a:p>
            <a:r>
              <a:rPr lang="en-US" dirty="0"/>
              <a:t>sewage </a:t>
            </a:r>
            <a:r>
              <a:rPr lang="en-US" dirty="0" smtClean="0"/>
              <a:t>applied </a:t>
            </a:r>
            <a:r>
              <a:rPr lang="en-US" dirty="0">
                <a:solidFill>
                  <a:srgbClr val="00B0F0"/>
                </a:solidFill>
              </a:rPr>
              <a:t>at the roofs of plants</a:t>
            </a:r>
            <a:r>
              <a:rPr lang="en-US" dirty="0"/>
              <a:t>, through the open jointed </a:t>
            </a:r>
            <a:r>
              <a:rPr lang="en-US" dirty="0" smtClean="0"/>
              <a:t>drain-pipes</a:t>
            </a:r>
          </a:p>
          <a:p>
            <a:r>
              <a:rPr lang="en-US" dirty="0"/>
              <a:t>pipes are laid </a:t>
            </a:r>
            <a:r>
              <a:rPr lang="en-US" dirty="0" smtClean="0"/>
              <a:t>at 1.0 </a:t>
            </a:r>
            <a:r>
              <a:rPr lang="en-US" dirty="0"/>
              <a:t>m below the </a:t>
            </a:r>
            <a:r>
              <a:rPr lang="en-US" dirty="0" smtClean="0"/>
              <a:t>GL</a:t>
            </a:r>
          </a:p>
          <a:p>
            <a:pPr marL="0" indent="0">
              <a:buNone/>
            </a:pPr>
            <a:r>
              <a:rPr lang="en-US" b="1" dirty="0"/>
              <a:t>BASIN METHOD</a:t>
            </a:r>
            <a:r>
              <a:rPr lang="en-US" dirty="0" smtClean="0"/>
              <a:t>:</a:t>
            </a:r>
          </a:p>
          <a:p>
            <a:r>
              <a:rPr lang="en-US" dirty="0" smtClean="0"/>
              <a:t>big </a:t>
            </a:r>
            <a:r>
              <a:rPr lang="en-US" dirty="0"/>
              <a:t>trees are planted in an isolated manner</a:t>
            </a:r>
            <a:r>
              <a:rPr lang="en-US" dirty="0" smtClean="0"/>
              <a:t>,</a:t>
            </a:r>
          </a:p>
          <a:p>
            <a:r>
              <a:rPr lang="en-US" dirty="0" smtClean="0"/>
              <a:t>basins </a:t>
            </a:r>
            <a:r>
              <a:rPr lang="en-US" dirty="0"/>
              <a:t>are formed around each </a:t>
            </a:r>
            <a:r>
              <a:rPr lang="en-US" dirty="0" smtClean="0"/>
              <a:t>tree and  </a:t>
            </a:r>
            <a:r>
              <a:rPr lang="en-US" dirty="0"/>
              <a:t>filled with sewage. </a:t>
            </a:r>
            <a:endParaRPr lang="en-US" dirty="0" smtClean="0"/>
          </a:p>
          <a:p>
            <a:r>
              <a:rPr lang="en-US" dirty="0" smtClean="0"/>
              <a:t>suitable </a:t>
            </a:r>
            <a:r>
              <a:rPr lang="en-US" dirty="0"/>
              <a:t>for fruit </a:t>
            </a:r>
            <a:r>
              <a:rPr lang="en-US" dirty="0" smtClean="0"/>
              <a:t>gardens</a:t>
            </a:r>
            <a:endParaRPr lang="en-US" dirty="0"/>
          </a:p>
          <a:p>
            <a:pPr marL="0" indent="0">
              <a:buNone/>
            </a:pPr>
            <a:r>
              <a:rPr lang="en-US" b="1" dirty="0"/>
              <a:t>RIDGE AND FERROW </a:t>
            </a:r>
            <a:r>
              <a:rPr lang="en-US" b="1" dirty="0" smtClean="0"/>
              <a:t>IRRIGATION</a:t>
            </a:r>
          </a:p>
          <a:p>
            <a:pPr marL="0" indent="0">
              <a:buNone/>
            </a:pPr>
            <a:r>
              <a:rPr lang="en-US" dirty="0" smtClean="0"/>
              <a:t>Ridge </a:t>
            </a:r>
            <a:endParaRPr lang="en-US" dirty="0"/>
          </a:p>
          <a:p>
            <a:r>
              <a:rPr lang="en-US" dirty="0"/>
              <a:t>Width=125-250 cm Length 10-30 m</a:t>
            </a:r>
            <a:r>
              <a:rPr lang="en-US" dirty="0" smtClean="0"/>
              <a:t>.</a:t>
            </a:r>
          </a:p>
          <a:p>
            <a:pPr marL="0" indent="0">
              <a:buNone/>
            </a:pPr>
            <a:r>
              <a:rPr lang="en-US" b="1" dirty="0"/>
              <a:t>Furrow</a:t>
            </a:r>
          </a:p>
          <a:p>
            <a:r>
              <a:rPr lang="en-US" b="1" dirty="0" smtClean="0"/>
              <a:t>Width = </a:t>
            </a:r>
            <a:r>
              <a:rPr lang="en-US" dirty="0"/>
              <a:t>120-150 cm </a:t>
            </a:r>
            <a:r>
              <a:rPr lang="en-US" dirty="0" smtClean="0"/>
              <a:t>Depth 25-50 cm</a:t>
            </a:r>
          </a:p>
          <a:p>
            <a:pPr>
              <a:lnSpc>
                <a:spcPct val="150000"/>
              </a:lnSpc>
            </a:pPr>
            <a:r>
              <a:rPr lang="en-US" dirty="0" smtClean="0"/>
              <a:t>percolated </a:t>
            </a:r>
            <a:r>
              <a:rPr lang="en-US" dirty="0"/>
              <a:t>effluent is collected in underground drains flows </a:t>
            </a:r>
            <a:r>
              <a:rPr lang="en-US" dirty="0" smtClean="0"/>
              <a:t>towards </a:t>
            </a:r>
            <a:r>
              <a:rPr lang="en-US" dirty="0"/>
              <a:t>natural drainage for </a:t>
            </a:r>
            <a:r>
              <a:rPr lang="en-US" dirty="0" smtClean="0"/>
              <a:t>disposal</a:t>
            </a:r>
          </a:p>
        </p:txBody>
      </p:sp>
      <p:sp>
        <p:nvSpPr>
          <p:cNvPr id="4" name="AutoShape 2" descr="Image result for ridge and furrow farming"/>
          <p:cNvSpPr>
            <a:spLocks noChangeAspect="1" noChangeArrowheads="1"/>
          </p:cNvSpPr>
          <p:nvPr/>
        </p:nvSpPr>
        <p:spPr bwMode="auto">
          <a:xfrm>
            <a:off x="8330584" y="3343274"/>
            <a:ext cx="467677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285" y="3749674"/>
            <a:ext cx="4140081" cy="310832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672" t="26294" r="9726" b="2915"/>
          <a:stretch/>
        </p:blipFill>
        <p:spPr>
          <a:xfrm>
            <a:off x="7794885" y="321350"/>
            <a:ext cx="4397115" cy="3229805"/>
          </a:xfrm>
          <a:prstGeom prst="rect">
            <a:avLst/>
          </a:prstGeom>
        </p:spPr>
      </p:pic>
    </p:spTree>
    <p:extLst>
      <p:ext uri="{BB962C8B-B14F-4D97-AF65-F5344CB8AC3E}">
        <p14:creationId xmlns:p14="http://schemas.microsoft.com/office/powerpoint/2010/main" val="2259933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u="heavy" dirty="0"/>
              <a:t>FAVOURABLE CONDITIONS FOR SUB-SURFACE IRRIGATION</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lvl="0"/>
            <a:r>
              <a:rPr lang="en-US" sz="2400" dirty="0" smtClean="0"/>
              <a:t>Subsoil </a:t>
            </a:r>
            <a:r>
              <a:rPr lang="en-US" sz="2400" dirty="0"/>
              <a:t>water level is low.</a:t>
            </a:r>
          </a:p>
          <a:p>
            <a:pPr lvl="0"/>
            <a:r>
              <a:rPr lang="en-US" sz="2400" dirty="0"/>
              <a:t>Land is cheap.</a:t>
            </a:r>
          </a:p>
          <a:p>
            <a:pPr lvl="0"/>
            <a:r>
              <a:rPr lang="en-US" sz="2400" dirty="0"/>
              <a:t>Rainfall is less and irrigation water demand is heavy.</a:t>
            </a:r>
          </a:p>
          <a:p>
            <a:pPr lvl="0"/>
            <a:r>
              <a:rPr lang="en-US" sz="2400" dirty="0"/>
              <a:t>Large areas are available.</a:t>
            </a:r>
          </a:p>
          <a:p>
            <a:pPr lvl="0"/>
            <a:r>
              <a:rPr lang="en-US" sz="2400" dirty="0"/>
              <a:t>Where dilution water is not easily available.</a:t>
            </a:r>
          </a:p>
          <a:p>
            <a:pPr lvl="0"/>
            <a:r>
              <a:rPr lang="en-US" sz="2400" dirty="0"/>
              <a:t>Sub-surface strata is porous, favoring infiltration.</a:t>
            </a:r>
          </a:p>
          <a:p>
            <a:pPr lvl="0"/>
            <a:r>
              <a:rPr lang="en-US" sz="2400" dirty="0"/>
              <a:t>Climate is dry favoring drying up conditions.</a:t>
            </a:r>
          </a:p>
          <a:p>
            <a:pPr marL="0" indent="0">
              <a:buNone/>
            </a:pPr>
            <a:endParaRPr lang="en-US" sz="2400" dirty="0"/>
          </a:p>
        </p:txBody>
      </p:sp>
    </p:spTree>
    <p:extLst>
      <p:ext uri="{BB962C8B-B14F-4D97-AF65-F5344CB8AC3E}">
        <p14:creationId xmlns:p14="http://schemas.microsoft.com/office/powerpoint/2010/main" val="31325539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833" y="1618938"/>
            <a:ext cx="12336905" cy="5861155"/>
          </a:xfrm>
        </p:spPr>
        <p:txBody>
          <a:bodyPr>
            <a:normAutofit/>
          </a:bodyPr>
          <a:lstStyle/>
          <a:p>
            <a:pPr marL="279400" indent="0">
              <a:lnSpc>
                <a:spcPct val="150000"/>
              </a:lnSpc>
              <a:spcBef>
                <a:spcPts val="0"/>
              </a:spcBef>
              <a:buNone/>
            </a:pPr>
            <a:r>
              <a:rPr lang="en-US" dirty="0">
                <a:ea typeface="Times New Roman" panose="02020603050405020304" pitchFamily="18" charset="0"/>
              </a:rPr>
              <a:t>PREVENTION OF SEWAGE SICKNESS:-</a:t>
            </a:r>
          </a:p>
          <a:p>
            <a:pPr marR="1050290" lvl="0" algn="just">
              <a:lnSpc>
                <a:spcPct val="150000"/>
              </a:lnSpc>
              <a:spcBef>
                <a:spcPts val="230"/>
              </a:spcBef>
              <a:buSzPts val="1200"/>
              <a:buFont typeface="Wingdings 2" panose="05020102010507070707" pitchFamily="18" charset="2"/>
              <a:buChar char=""/>
              <a:tabLst>
                <a:tab pos="1080135" algn="l"/>
              </a:tabLst>
            </a:pPr>
            <a:r>
              <a:rPr lang="en-US" dirty="0">
                <a:ea typeface="Wingdings 2" panose="05020102010507070707" pitchFamily="18" charset="2"/>
                <a:cs typeface="Wingdings 2" panose="05020102010507070707" pitchFamily="18" charset="2"/>
              </a:rPr>
              <a:t>Primary treatment </a:t>
            </a:r>
            <a:r>
              <a:rPr lang="en-US" spc="-15" dirty="0">
                <a:ea typeface="Wingdings 2" panose="05020102010507070707" pitchFamily="18" charset="2"/>
                <a:cs typeface="Wingdings 2" panose="05020102010507070707" pitchFamily="18" charset="2"/>
              </a:rPr>
              <a:t>like </a:t>
            </a:r>
            <a:r>
              <a:rPr lang="en-US" dirty="0">
                <a:solidFill>
                  <a:srgbClr val="00B0F0"/>
                </a:solidFill>
                <a:ea typeface="Wingdings 2" panose="05020102010507070707" pitchFamily="18" charset="2"/>
                <a:cs typeface="Wingdings 2" panose="05020102010507070707" pitchFamily="18" charset="2"/>
              </a:rPr>
              <a:t>screening &amp; sedimentation should </a:t>
            </a:r>
            <a:r>
              <a:rPr lang="en-US" spc="-15" dirty="0">
                <a:solidFill>
                  <a:srgbClr val="00B0F0"/>
                </a:solidFill>
                <a:ea typeface="Wingdings 2" panose="05020102010507070707" pitchFamily="18" charset="2"/>
                <a:cs typeface="Wingdings 2" panose="05020102010507070707" pitchFamily="18" charset="2"/>
              </a:rPr>
              <a:t>be </a:t>
            </a:r>
            <a:r>
              <a:rPr lang="en-US" dirty="0">
                <a:ea typeface="Wingdings 2" panose="05020102010507070707" pitchFamily="18" charset="2"/>
                <a:cs typeface="Wingdings 2" panose="05020102010507070707" pitchFamily="18" charset="2"/>
              </a:rPr>
              <a:t>given to sewage before its application to </a:t>
            </a:r>
            <a:r>
              <a:rPr lang="en-US" spc="-15" dirty="0">
                <a:ea typeface="Wingdings 2" panose="05020102010507070707" pitchFamily="18" charset="2"/>
                <a:cs typeface="Wingdings 2" panose="05020102010507070707" pitchFamily="18" charset="2"/>
              </a:rPr>
              <a:t>land </a:t>
            </a:r>
            <a:r>
              <a:rPr lang="en-US" dirty="0">
                <a:ea typeface="Wingdings 2" panose="05020102010507070707" pitchFamily="18" charset="2"/>
                <a:cs typeface="Wingdings 2" panose="05020102010507070707" pitchFamily="18" charset="2"/>
              </a:rPr>
              <a:t>so </a:t>
            </a:r>
            <a:r>
              <a:rPr lang="en-US" dirty="0">
                <a:solidFill>
                  <a:srgbClr val="00B0F0"/>
                </a:solidFill>
                <a:ea typeface="Wingdings 2" panose="05020102010507070707" pitchFamily="18" charset="2"/>
                <a:cs typeface="Wingdings 2" panose="05020102010507070707" pitchFamily="18" charset="2"/>
              </a:rPr>
              <a:t>that suspended solids are removed </a:t>
            </a:r>
            <a:r>
              <a:rPr lang="en-US" dirty="0">
                <a:ea typeface="Wingdings 2" panose="05020102010507070707" pitchFamily="18" charset="2"/>
                <a:cs typeface="Wingdings 2" panose="05020102010507070707" pitchFamily="18" charset="2"/>
              </a:rPr>
              <a:t>&amp; the pores of soil will not </a:t>
            </a:r>
            <a:r>
              <a:rPr lang="en-US" spc="-15" dirty="0">
                <a:ea typeface="Wingdings 2" panose="05020102010507070707" pitchFamily="18" charset="2"/>
                <a:cs typeface="Wingdings 2" panose="05020102010507070707" pitchFamily="18" charset="2"/>
              </a:rPr>
              <a:t>be </a:t>
            </a:r>
            <a:r>
              <a:rPr lang="en-US" dirty="0">
                <a:ea typeface="Wingdings 2" panose="05020102010507070707" pitchFamily="18" charset="2"/>
                <a:cs typeface="Wingdings 2" panose="05020102010507070707" pitchFamily="18" charset="2"/>
              </a:rPr>
              <a:t>clogged.</a:t>
            </a:r>
            <a:endParaRPr lang="en-US" sz="1600" dirty="0">
              <a:ea typeface="Wingdings 2" panose="05020102010507070707" pitchFamily="18" charset="2"/>
              <a:cs typeface="Wingdings 2" panose="05020102010507070707" pitchFamily="18" charset="2"/>
            </a:endParaRPr>
          </a:p>
          <a:p>
            <a:pPr marR="989330" lvl="0">
              <a:lnSpc>
                <a:spcPct val="150000"/>
              </a:lnSpc>
              <a:spcBef>
                <a:spcPts val="0"/>
              </a:spcBef>
              <a:buSzPts val="1200"/>
              <a:buFont typeface="Wingdings 2" panose="05020102010507070707" pitchFamily="18" charset="2"/>
              <a:buChar char=""/>
              <a:tabLst>
                <a:tab pos="1079500" algn="l"/>
                <a:tab pos="1080135" algn="l"/>
              </a:tabLst>
            </a:pPr>
            <a:r>
              <a:rPr lang="en-US" dirty="0">
                <a:ea typeface="Wingdings 2" panose="05020102010507070707" pitchFamily="18" charset="2"/>
                <a:cs typeface="Wingdings 2" panose="05020102010507070707" pitchFamily="18" charset="2"/>
              </a:rPr>
              <a:t>The sewage should </a:t>
            </a:r>
            <a:r>
              <a:rPr lang="en-US" spc="-15" dirty="0">
                <a:ea typeface="Wingdings 2" panose="05020102010507070707" pitchFamily="18" charset="2"/>
                <a:cs typeface="Wingdings 2" panose="05020102010507070707" pitchFamily="18" charset="2"/>
              </a:rPr>
              <a:t>be </a:t>
            </a:r>
            <a:r>
              <a:rPr lang="en-US" dirty="0">
                <a:solidFill>
                  <a:srgbClr val="00B0F0"/>
                </a:solidFill>
                <a:ea typeface="Wingdings 2" panose="05020102010507070707" pitchFamily="18" charset="2"/>
                <a:cs typeface="Wingdings 2" panose="05020102010507070707" pitchFamily="18" charset="2"/>
              </a:rPr>
              <a:t>applied intermittently on land </a:t>
            </a:r>
            <a:r>
              <a:rPr lang="en-US" spc="-15" dirty="0" err="1">
                <a:ea typeface="Wingdings 2" panose="05020102010507070707" pitchFamily="18" charset="2"/>
                <a:cs typeface="Wingdings 2" panose="05020102010507070707" pitchFamily="18" charset="2"/>
              </a:rPr>
              <a:t>i.e</a:t>
            </a:r>
            <a:r>
              <a:rPr lang="en-US" spc="-15" dirty="0">
                <a:ea typeface="Wingdings 2" panose="05020102010507070707" pitchFamily="18" charset="2"/>
                <a:cs typeface="Wingdings 2" panose="05020102010507070707" pitchFamily="18" charset="2"/>
              </a:rPr>
              <a:t> </a:t>
            </a:r>
            <a:r>
              <a:rPr lang="en-US" dirty="0">
                <a:ea typeface="Wingdings 2" panose="05020102010507070707" pitchFamily="18" charset="2"/>
                <a:cs typeface="Wingdings 2" panose="05020102010507070707" pitchFamily="18" charset="2"/>
              </a:rPr>
              <a:t>by giving rest to the </a:t>
            </a:r>
            <a:r>
              <a:rPr lang="en-US" spc="-15" dirty="0">
                <a:ea typeface="Wingdings 2" panose="05020102010507070707" pitchFamily="18" charset="2"/>
                <a:cs typeface="Wingdings 2" panose="05020102010507070707" pitchFamily="18" charset="2"/>
              </a:rPr>
              <a:t>land </a:t>
            </a:r>
            <a:r>
              <a:rPr lang="en-US" dirty="0">
                <a:ea typeface="Wingdings 2" panose="05020102010507070707" pitchFamily="18" charset="2"/>
                <a:cs typeface="Wingdings 2" panose="05020102010507070707" pitchFamily="18" charset="2"/>
              </a:rPr>
              <a:t>for sometime .The land should </a:t>
            </a:r>
            <a:r>
              <a:rPr lang="en-US" spc="-15" dirty="0">
                <a:ea typeface="Wingdings 2" panose="05020102010507070707" pitchFamily="18" charset="2"/>
                <a:cs typeface="Wingdings 2" panose="05020102010507070707" pitchFamily="18" charset="2"/>
              </a:rPr>
              <a:t>be </a:t>
            </a:r>
            <a:r>
              <a:rPr lang="en-US" dirty="0">
                <a:solidFill>
                  <a:srgbClr val="00B0F0"/>
                </a:solidFill>
                <a:ea typeface="Wingdings 2" panose="05020102010507070707" pitchFamily="18" charset="2"/>
                <a:cs typeface="Wingdings 2" panose="05020102010507070707" pitchFamily="18" charset="2"/>
              </a:rPr>
              <a:t>ploughed during non supply period </a:t>
            </a:r>
            <a:r>
              <a:rPr lang="en-US" dirty="0">
                <a:ea typeface="Wingdings 2" panose="05020102010507070707" pitchFamily="18" charset="2"/>
                <a:cs typeface="Wingdings 2" panose="05020102010507070707" pitchFamily="18" charset="2"/>
              </a:rPr>
              <a:t>of sewage so that soil gets aerated.</a:t>
            </a:r>
            <a:endParaRPr lang="en-US" sz="1600" dirty="0">
              <a:ea typeface="Wingdings 2" panose="05020102010507070707" pitchFamily="18" charset="2"/>
              <a:cs typeface="Wingdings 2" panose="05020102010507070707" pitchFamily="18" charset="2"/>
            </a:endParaRPr>
          </a:p>
          <a:p>
            <a:pPr marR="900430" lvl="0">
              <a:lnSpc>
                <a:spcPct val="150000"/>
              </a:lnSpc>
              <a:spcBef>
                <a:spcPts val="0"/>
              </a:spcBef>
              <a:buSzPts val="1200"/>
              <a:buFont typeface="Wingdings 2" panose="05020102010507070707" pitchFamily="18" charset="2"/>
              <a:buChar char=""/>
              <a:tabLst>
                <a:tab pos="1079500" algn="l"/>
                <a:tab pos="1080135" algn="l"/>
              </a:tabLst>
            </a:pPr>
            <a:r>
              <a:rPr lang="en-US" dirty="0">
                <a:ea typeface="Wingdings 2" panose="05020102010507070707" pitchFamily="18" charset="2"/>
                <a:cs typeface="Wingdings 2" panose="05020102010507070707" pitchFamily="18" charset="2"/>
              </a:rPr>
              <a:t>Keeping </a:t>
            </a:r>
            <a:r>
              <a:rPr lang="en-US" dirty="0">
                <a:solidFill>
                  <a:srgbClr val="00B0F0"/>
                </a:solidFill>
                <a:ea typeface="Wingdings 2" panose="05020102010507070707" pitchFamily="18" charset="2"/>
                <a:cs typeface="Wingdings 2" panose="05020102010507070707" pitchFamily="18" charset="2"/>
              </a:rPr>
              <a:t>some portion of land reserved </a:t>
            </a:r>
            <a:r>
              <a:rPr lang="en-US" spc="-15" dirty="0">
                <a:solidFill>
                  <a:srgbClr val="00B0F0"/>
                </a:solidFill>
                <a:ea typeface="Wingdings 2" panose="05020102010507070707" pitchFamily="18" charset="2"/>
                <a:cs typeface="Wingdings 2" panose="05020102010507070707" pitchFamily="18" charset="2"/>
              </a:rPr>
              <a:t>in </a:t>
            </a:r>
            <a:r>
              <a:rPr lang="en-US" dirty="0">
                <a:solidFill>
                  <a:srgbClr val="00B0F0"/>
                </a:solidFill>
                <a:ea typeface="Wingdings 2" panose="05020102010507070707" pitchFamily="18" charset="2"/>
                <a:cs typeface="Wingdings 2" panose="05020102010507070707" pitchFamily="18" charset="2"/>
              </a:rPr>
              <a:t>order to use the </a:t>
            </a:r>
            <a:r>
              <a:rPr lang="en-US" spc="-15" dirty="0">
                <a:solidFill>
                  <a:srgbClr val="00B0F0"/>
                </a:solidFill>
                <a:ea typeface="Wingdings 2" panose="05020102010507070707" pitchFamily="18" charset="2"/>
                <a:cs typeface="Wingdings 2" panose="05020102010507070707" pitchFamily="18" charset="2"/>
              </a:rPr>
              <a:t>same in </a:t>
            </a:r>
            <a:r>
              <a:rPr lang="en-US" dirty="0">
                <a:solidFill>
                  <a:srgbClr val="00B0F0"/>
                </a:solidFill>
                <a:ea typeface="Wingdings 2" panose="05020102010507070707" pitchFamily="18" charset="2"/>
                <a:cs typeface="Wingdings 2" panose="05020102010507070707" pitchFamily="18" charset="2"/>
              </a:rPr>
              <a:t>resting period </a:t>
            </a:r>
            <a:r>
              <a:rPr lang="en-US" dirty="0">
                <a:ea typeface="Wingdings 2" panose="05020102010507070707" pitchFamily="18" charset="2"/>
                <a:cs typeface="Wingdings 2" panose="05020102010507070707" pitchFamily="18" charset="2"/>
              </a:rPr>
              <a:t>.Enough area will </a:t>
            </a:r>
            <a:r>
              <a:rPr lang="en-US" spc="-15" dirty="0">
                <a:ea typeface="Wingdings 2" panose="05020102010507070707" pitchFamily="18" charset="2"/>
                <a:cs typeface="Wingdings 2" panose="05020102010507070707" pitchFamily="18" charset="2"/>
              </a:rPr>
              <a:t>be </a:t>
            </a:r>
            <a:r>
              <a:rPr lang="en-US" dirty="0">
                <a:ea typeface="Wingdings 2" panose="05020102010507070707" pitchFamily="18" charset="2"/>
                <a:cs typeface="Wingdings 2" panose="05020102010507070707" pitchFamily="18" charset="2"/>
              </a:rPr>
              <a:t>required for this</a:t>
            </a:r>
            <a:r>
              <a:rPr lang="en-US" spc="50" dirty="0">
                <a:ea typeface="Wingdings 2" panose="05020102010507070707" pitchFamily="18" charset="2"/>
                <a:cs typeface="Wingdings 2" panose="05020102010507070707" pitchFamily="18" charset="2"/>
              </a:rPr>
              <a:t> </a:t>
            </a:r>
            <a:r>
              <a:rPr lang="en-US" dirty="0">
                <a:ea typeface="Wingdings 2" panose="05020102010507070707" pitchFamily="18" charset="2"/>
                <a:cs typeface="Wingdings 2" panose="05020102010507070707" pitchFamily="18" charset="2"/>
              </a:rPr>
              <a:t>purpose.</a:t>
            </a:r>
            <a:endParaRPr lang="en-US" sz="1600" dirty="0">
              <a:ea typeface="Wingdings 2" panose="05020102010507070707" pitchFamily="18" charset="2"/>
              <a:cs typeface="Wingdings 2" panose="05020102010507070707" pitchFamily="18" charset="2"/>
            </a:endParaRPr>
          </a:p>
          <a:p>
            <a:pPr marR="913765" lvl="0">
              <a:lnSpc>
                <a:spcPct val="150000"/>
              </a:lnSpc>
              <a:spcBef>
                <a:spcPts val="0"/>
              </a:spcBef>
              <a:buSzPts val="1200"/>
              <a:buFont typeface="Wingdings 2" panose="05020102010507070707" pitchFamily="18" charset="2"/>
              <a:buChar char=""/>
              <a:tabLst>
                <a:tab pos="1079500" algn="l"/>
                <a:tab pos="1080135" algn="l"/>
              </a:tabLst>
            </a:pPr>
            <a:r>
              <a:rPr lang="en-US" dirty="0">
                <a:ea typeface="Wingdings 2" panose="05020102010507070707" pitchFamily="18" charset="2"/>
                <a:cs typeface="Wingdings 2" panose="05020102010507070707" pitchFamily="18" charset="2"/>
              </a:rPr>
              <a:t>By planting different crops on the </a:t>
            </a:r>
            <a:r>
              <a:rPr lang="en-US" spc="-15" dirty="0">
                <a:ea typeface="Wingdings 2" panose="05020102010507070707" pitchFamily="18" charset="2"/>
                <a:cs typeface="Wingdings 2" panose="05020102010507070707" pitchFamily="18" charset="2"/>
              </a:rPr>
              <a:t>same </a:t>
            </a:r>
            <a:r>
              <a:rPr lang="en-US" dirty="0">
                <a:ea typeface="Wingdings 2" panose="05020102010507070707" pitchFamily="18" charset="2"/>
                <a:cs typeface="Wingdings 2" panose="05020102010507070707" pitchFamily="18" charset="2"/>
              </a:rPr>
              <a:t>land by </a:t>
            </a:r>
            <a:r>
              <a:rPr lang="en-US" dirty="0">
                <a:solidFill>
                  <a:srgbClr val="00B0F0"/>
                </a:solidFill>
                <a:ea typeface="Wingdings 2" panose="05020102010507070707" pitchFamily="18" charset="2"/>
                <a:cs typeface="Wingdings 2" panose="05020102010507070707" pitchFamily="18" charset="2"/>
              </a:rPr>
              <a:t>rotation system of crops </a:t>
            </a:r>
            <a:r>
              <a:rPr lang="en-US" dirty="0">
                <a:ea typeface="Wingdings 2" panose="05020102010507070707" pitchFamily="18" charset="2"/>
                <a:cs typeface="Wingdings 2" panose="05020102010507070707" pitchFamily="18" charset="2"/>
              </a:rPr>
              <a:t>.The soil will be aerated &amp; will </a:t>
            </a:r>
            <a:r>
              <a:rPr lang="en-US" dirty="0" err="1">
                <a:ea typeface="Wingdings 2" panose="05020102010507070707" pitchFamily="18" charset="2"/>
                <a:cs typeface="Wingdings 2" panose="05020102010507070707" pitchFamily="18" charset="2"/>
              </a:rPr>
              <a:t>utilise</a:t>
            </a:r>
            <a:r>
              <a:rPr lang="en-US" dirty="0">
                <a:ea typeface="Wingdings 2" panose="05020102010507070707" pitchFamily="18" charset="2"/>
                <a:cs typeface="Wingdings 2" panose="05020102010507070707" pitchFamily="18" charset="2"/>
              </a:rPr>
              <a:t> the fertilizing elements of</a:t>
            </a:r>
            <a:r>
              <a:rPr lang="en-US" spc="-85" dirty="0">
                <a:ea typeface="Wingdings 2" panose="05020102010507070707" pitchFamily="18" charset="2"/>
                <a:cs typeface="Wingdings 2" panose="05020102010507070707" pitchFamily="18" charset="2"/>
              </a:rPr>
              <a:t> </a:t>
            </a:r>
            <a:r>
              <a:rPr lang="en-US" dirty="0">
                <a:ea typeface="Wingdings 2" panose="05020102010507070707" pitchFamily="18" charset="2"/>
                <a:cs typeface="Wingdings 2" panose="05020102010507070707" pitchFamily="18" charset="2"/>
              </a:rPr>
              <a:t>sewage.</a:t>
            </a:r>
            <a:endParaRPr lang="en-US" sz="1600" dirty="0">
              <a:ea typeface="Wingdings 2" panose="05020102010507070707" pitchFamily="18" charset="2"/>
              <a:cs typeface="Wingdings 2" panose="05020102010507070707" pitchFamily="18" charset="2"/>
            </a:endParaRPr>
          </a:p>
          <a:p>
            <a:pPr lvl="0">
              <a:lnSpc>
                <a:spcPct val="150000"/>
              </a:lnSpc>
              <a:spcBef>
                <a:spcPts val="0"/>
              </a:spcBef>
              <a:buSzPts val="1200"/>
              <a:buFont typeface="Wingdings 2" panose="05020102010507070707" pitchFamily="18" charset="2"/>
              <a:buChar char=""/>
              <a:tabLst>
                <a:tab pos="1079500" algn="l"/>
                <a:tab pos="1080135" algn="l"/>
              </a:tabLst>
            </a:pPr>
            <a:r>
              <a:rPr lang="en-US" dirty="0">
                <a:ea typeface="Wingdings 2" panose="05020102010507070707" pitchFamily="18" charset="2"/>
                <a:cs typeface="Wingdings 2" panose="05020102010507070707" pitchFamily="18" charset="2"/>
              </a:rPr>
              <a:t>By providing </a:t>
            </a:r>
            <a:r>
              <a:rPr lang="en-US" dirty="0">
                <a:solidFill>
                  <a:srgbClr val="00B0F0"/>
                </a:solidFill>
                <a:ea typeface="Wingdings 2" panose="05020102010507070707" pitchFamily="18" charset="2"/>
                <a:cs typeface="Wingdings 2" panose="05020102010507070707" pitchFamily="18" charset="2"/>
              </a:rPr>
              <a:t>sufficient under drainage system </a:t>
            </a:r>
            <a:r>
              <a:rPr lang="en-US" spc="10" dirty="0">
                <a:ea typeface="Wingdings 2" panose="05020102010507070707" pitchFamily="18" charset="2"/>
                <a:cs typeface="Wingdings 2" panose="05020102010507070707" pitchFamily="18" charset="2"/>
              </a:rPr>
              <a:t>to </a:t>
            </a:r>
            <a:r>
              <a:rPr lang="en-US" dirty="0">
                <a:ea typeface="Wingdings 2" panose="05020102010507070707" pitchFamily="18" charset="2"/>
                <a:cs typeface="Wingdings 2" panose="05020102010507070707" pitchFamily="18" charset="2"/>
              </a:rPr>
              <a:t>collect the excessive sewage</a:t>
            </a:r>
            <a:r>
              <a:rPr lang="en-US" spc="-45" dirty="0">
                <a:ea typeface="Wingdings 2" panose="05020102010507070707" pitchFamily="18" charset="2"/>
                <a:cs typeface="Wingdings 2" panose="05020102010507070707" pitchFamily="18" charset="2"/>
              </a:rPr>
              <a:t> </a:t>
            </a:r>
            <a:r>
              <a:rPr lang="en-US" dirty="0">
                <a:ea typeface="Wingdings 2" panose="05020102010507070707" pitchFamily="18" charset="2"/>
                <a:cs typeface="Wingdings 2" panose="05020102010507070707" pitchFamily="18" charset="2"/>
              </a:rPr>
              <a:t>quantity.</a:t>
            </a:r>
            <a:endParaRPr lang="en-US" sz="1600" dirty="0">
              <a:ea typeface="Wingdings 2" panose="05020102010507070707" pitchFamily="18" charset="2"/>
              <a:cs typeface="Wingdings 2" panose="05020102010507070707" pitchFamily="18" charset="2"/>
            </a:endParaRPr>
          </a:p>
          <a:p>
            <a:pPr lvl="0">
              <a:lnSpc>
                <a:spcPct val="150000"/>
              </a:lnSpc>
              <a:spcBef>
                <a:spcPts val="180"/>
              </a:spcBef>
              <a:buSzPts val="1200"/>
              <a:buFont typeface="Wingdings 2" panose="05020102010507070707" pitchFamily="18" charset="2"/>
              <a:buChar char=""/>
              <a:tabLst>
                <a:tab pos="1079500" algn="l"/>
                <a:tab pos="1080135" algn="l"/>
              </a:tabLst>
            </a:pPr>
            <a:r>
              <a:rPr lang="en-US" dirty="0">
                <a:ea typeface="Wingdings 2" panose="05020102010507070707" pitchFamily="18" charset="2"/>
                <a:cs typeface="Wingdings 2" panose="05020102010507070707" pitchFamily="18" charset="2"/>
              </a:rPr>
              <a:t>By frequent </a:t>
            </a:r>
            <a:r>
              <a:rPr lang="en-US" dirty="0">
                <a:solidFill>
                  <a:srgbClr val="00B0F0"/>
                </a:solidFill>
                <a:ea typeface="Wingdings 2" panose="05020102010507070707" pitchFamily="18" charset="2"/>
                <a:cs typeface="Wingdings 2" panose="05020102010507070707" pitchFamily="18" charset="2"/>
              </a:rPr>
              <a:t>ploughing &amp; rotation of</a:t>
            </a:r>
            <a:r>
              <a:rPr lang="en-US" spc="-40" dirty="0">
                <a:solidFill>
                  <a:srgbClr val="00B0F0"/>
                </a:solidFill>
                <a:ea typeface="Wingdings 2" panose="05020102010507070707" pitchFamily="18" charset="2"/>
                <a:cs typeface="Wingdings 2" panose="05020102010507070707" pitchFamily="18" charset="2"/>
              </a:rPr>
              <a:t> </a:t>
            </a:r>
            <a:r>
              <a:rPr lang="en-US" dirty="0">
                <a:solidFill>
                  <a:srgbClr val="00B0F0"/>
                </a:solidFill>
                <a:ea typeface="Wingdings 2" panose="05020102010507070707" pitchFamily="18" charset="2"/>
                <a:cs typeface="Wingdings 2" panose="05020102010507070707" pitchFamily="18" charset="2"/>
              </a:rPr>
              <a:t>soil</a:t>
            </a:r>
            <a:r>
              <a:rPr lang="en-US" dirty="0">
                <a:ea typeface="Wingdings 2" panose="05020102010507070707" pitchFamily="18" charset="2"/>
                <a:cs typeface="Wingdings 2" panose="05020102010507070707" pitchFamily="18" charset="2"/>
              </a:rPr>
              <a:t>.</a:t>
            </a:r>
            <a:endParaRPr lang="en-US" sz="1600" dirty="0">
              <a:ea typeface="Wingdings 2" panose="05020102010507070707" pitchFamily="18" charset="2"/>
              <a:cs typeface="Wingdings 2" panose="05020102010507070707" pitchFamily="18" charset="2"/>
            </a:endParaRPr>
          </a:p>
          <a:p>
            <a:pPr lvl="0">
              <a:lnSpc>
                <a:spcPct val="150000"/>
              </a:lnSpc>
              <a:spcBef>
                <a:spcPts val="205"/>
              </a:spcBef>
              <a:buSzPts val="1200"/>
              <a:buFont typeface="Wingdings 2" panose="05020102010507070707" pitchFamily="18" charset="2"/>
              <a:buChar char=""/>
              <a:tabLst>
                <a:tab pos="1079500" algn="l"/>
                <a:tab pos="1080135" algn="l"/>
              </a:tabLst>
            </a:pPr>
            <a:r>
              <a:rPr lang="en-US" dirty="0">
                <a:ea typeface="Wingdings 2" panose="05020102010507070707" pitchFamily="18" charset="2"/>
                <a:cs typeface="Wingdings 2" panose="05020102010507070707" pitchFamily="18" charset="2"/>
              </a:rPr>
              <a:t>By </a:t>
            </a:r>
            <a:r>
              <a:rPr lang="en-US" dirty="0">
                <a:solidFill>
                  <a:srgbClr val="00B0F0"/>
                </a:solidFill>
                <a:ea typeface="Wingdings 2" panose="05020102010507070707" pitchFamily="18" charset="2"/>
                <a:cs typeface="Wingdings 2" panose="05020102010507070707" pitchFamily="18" charset="2"/>
              </a:rPr>
              <a:t>not applying the sewage </a:t>
            </a:r>
            <a:r>
              <a:rPr lang="en-US" spc="-15" dirty="0">
                <a:solidFill>
                  <a:srgbClr val="00B0F0"/>
                </a:solidFill>
                <a:ea typeface="Wingdings 2" panose="05020102010507070707" pitchFamily="18" charset="2"/>
                <a:cs typeface="Wingdings 2" panose="05020102010507070707" pitchFamily="18" charset="2"/>
              </a:rPr>
              <a:t>in </a:t>
            </a:r>
            <a:r>
              <a:rPr lang="en-US" dirty="0">
                <a:solidFill>
                  <a:srgbClr val="00B0F0"/>
                </a:solidFill>
                <a:ea typeface="Wingdings 2" panose="05020102010507070707" pitchFamily="18" charset="2"/>
                <a:cs typeface="Wingdings 2" panose="05020102010507070707" pitchFamily="18" charset="2"/>
              </a:rPr>
              <a:t>excess</a:t>
            </a:r>
            <a:r>
              <a:rPr lang="en-US" spc="50" dirty="0">
                <a:solidFill>
                  <a:srgbClr val="00B0F0"/>
                </a:solidFill>
                <a:ea typeface="Wingdings 2" panose="05020102010507070707" pitchFamily="18" charset="2"/>
                <a:cs typeface="Wingdings 2" panose="05020102010507070707" pitchFamily="18" charset="2"/>
              </a:rPr>
              <a:t> </a:t>
            </a:r>
            <a:r>
              <a:rPr lang="en-US" dirty="0">
                <a:solidFill>
                  <a:srgbClr val="00B0F0"/>
                </a:solidFill>
                <a:ea typeface="Wingdings 2" panose="05020102010507070707" pitchFamily="18" charset="2"/>
                <a:cs typeface="Wingdings 2" panose="05020102010507070707" pitchFamily="18" charset="2"/>
              </a:rPr>
              <a:t>quantity.</a:t>
            </a:r>
            <a:endParaRPr lang="en-US" sz="1600" dirty="0">
              <a:ea typeface="Wingdings 2" panose="05020102010507070707" pitchFamily="18" charset="2"/>
              <a:cs typeface="Wingdings 2" panose="05020102010507070707" pitchFamily="18" charset="2"/>
            </a:endParaRPr>
          </a:p>
          <a:p>
            <a:pPr>
              <a:lnSpc>
                <a:spcPct val="150000"/>
              </a:lnSpc>
            </a:pPr>
            <a:endParaRPr lang="en-US" dirty="0"/>
          </a:p>
        </p:txBody>
      </p:sp>
      <p:sp>
        <p:nvSpPr>
          <p:cNvPr id="4" name="Rectangle 3"/>
          <p:cNvSpPr/>
          <p:nvPr/>
        </p:nvSpPr>
        <p:spPr>
          <a:xfrm>
            <a:off x="254833" y="553919"/>
            <a:ext cx="11557416" cy="930107"/>
          </a:xfrm>
          <a:prstGeom prst="rect">
            <a:avLst/>
          </a:prstGeom>
        </p:spPr>
        <p:txBody>
          <a:bodyPr wrap="square">
            <a:spAutoFit/>
          </a:bodyPr>
          <a:lstStyle/>
          <a:p>
            <a:pPr>
              <a:lnSpc>
                <a:spcPct val="150000"/>
              </a:lnSpc>
            </a:pPr>
            <a:r>
              <a:rPr lang="en-US" dirty="0" smtClean="0">
                <a:solidFill>
                  <a:srgbClr val="00B050"/>
                </a:solidFill>
                <a:ea typeface="Times New Roman" panose="02020603050405020304" pitchFamily="18" charset="0"/>
              </a:rPr>
              <a:t>soil getting clogged and loses its capacity of receiving the sewage load when the sewage is applied continuously on a piece of land is called </a:t>
            </a:r>
            <a:r>
              <a:rPr lang="en-US" b="1" dirty="0" smtClean="0">
                <a:solidFill>
                  <a:srgbClr val="00B050"/>
                </a:solidFill>
                <a:ea typeface="Times New Roman" panose="02020603050405020304" pitchFamily="18" charset="0"/>
              </a:rPr>
              <a:t>sewage sickness</a:t>
            </a:r>
            <a:endParaRPr lang="en-US" dirty="0">
              <a:solidFill>
                <a:srgbClr val="00B050"/>
              </a:solidFill>
            </a:endParaRPr>
          </a:p>
        </p:txBody>
      </p:sp>
      <p:sp>
        <p:nvSpPr>
          <p:cNvPr id="5" name="Rectangle 4"/>
          <p:cNvSpPr/>
          <p:nvPr/>
        </p:nvSpPr>
        <p:spPr>
          <a:xfrm>
            <a:off x="3277063" y="184587"/>
            <a:ext cx="4216475" cy="523220"/>
          </a:xfrm>
          <a:prstGeom prst="rect">
            <a:avLst/>
          </a:prstGeom>
        </p:spPr>
        <p:txBody>
          <a:bodyPr wrap="none">
            <a:spAutoFit/>
          </a:bodyPr>
          <a:lstStyle/>
          <a:p>
            <a:pPr marL="622300" marR="0">
              <a:spcBef>
                <a:spcPts val="5"/>
              </a:spcBef>
              <a:spcAft>
                <a:spcPts val="0"/>
              </a:spcAft>
            </a:pPr>
            <a:r>
              <a:rPr lang="en-US" sz="2800" b="1" u="heavy" dirty="0">
                <a:solidFill>
                  <a:schemeClr val="accent1"/>
                </a:solidFill>
                <a:latin typeface="Times New Roman" panose="02020603050405020304" pitchFamily="18" charset="0"/>
                <a:ea typeface="Times New Roman" panose="02020603050405020304" pitchFamily="18" charset="0"/>
              </a:rPr>
              <a:t>SEWAGE SICKNESS</a:t>
            </a:r>
            <a:endParaRPr lang="en-US" sz="2800" b="1" dirty="0">
              <a:solidFill>
                <a:schemeClr val="accent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04986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Sewage Farming</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453189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2715857"/>
            <a:ext cx="8596668" cy="1826581"/>
          </a:xfrm>
        </p:spPr>
        <p:txBody>
          <a:bodyPr/>
          <a:lstStyle/>
          <a:p>
            <a:r>
              <a:rPr lang="en-US" dirty="0"/>
              <a:t>Characteristics of Wastewater</a:t>
            </a:r>
          </a:p>
        </p:txBody>
      </p:sp>
    </p:spTree>
    <p:extLst>
      <p:ext uri="{BB962C8B-B14F-4D97-AF65-F5344CB8AC3E}">
        <p14:creationId xmlns:p14="http://schemas.microsoft.com/office/powerpoint/2010/main" val="1338158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0981" y="186520"/>
            <a:ext cx="8596668" cy="1320800"/>
          </a:xfrm>
        </p:spPr>
        <p:txBody>
          <a:bodyPr/>
          <a:lstStyle/>
          <a:p>
            <a:pPr algn="ctr"/>
            <a:r>
              <a:rPr lang="en-US" dirty="0"/>
              <a:t>Physical Characteristics</a:t>
            </a:r>
          </a:p>
        </p:txBody>
      </p:sp>
      <p:sp>
        <p:nvSpPr>
          <p:cNvPr id="5" name="Content Placeholder 4"/>
          <p:cNvSpPr>
            <a:spLocks noGrp="1"/>
          </p:cNvSpPr>
          <p:nvPr>
            <p:ph idx="1"/>
          </p:nvPr>
        </p:nvSpPr>
        <p:spPr>
          <a:xfrm>
            <a:off x="431673" y="1109710"/>
            <a:ext cx="10895967" cy="5195556"/>
          </a:xfrm>
        </p:spPr>
        <p:txBody>
          <a:bodyPr>
            <a:normAutofit fontScale="92500" lnSpcReduction="20000"/>
          </a:bodyPr>
          <a:lstStyle/>
          <a:p>
            <a:pPr>
              <a:lnSpc>
                <a:spcPct val="150000"/>
              </a:lnSpc>
            </a:pPr>
            <a:r>
              <a:rPr lang="en-US" sz="2000" dirty="0" smtClean="0"/>
              <a:t>Colour</a:t>
            </a:r>
            <a:endParaRPr lang="en-US" sz="2000" dirty="0"/>
          </a:p>
          <a:p>
            <a:pPr marL="0" indent="0">
              <a:lnSpc>
                <a:spcPct val="150000"/>
              </a:lnSpc>
              <a:buNone/>
            </a:pPr>
            <a:r>
              <a:rPr lang="en-US" sz="2000" dirty="0" smtClean="0"/>
              <a:t>greyish </a:t>
            </a:r>
            <a:r>
              <a:rPr lang="en-US" sz="2000" dirty="0"/>
              <a:t>brown or yellowish, </a:t>
            </a:r>
            <a:r>
              <a:rPr lang="en-US" sz="2000" dirty="0" smtClean="0"/>
              <a:t>- </a:t>
            </a:r>
            <a:r>
              <a:rPr lang="en-US" sz="2000" dirty="0" smtClean="0">
                <a:solidFill>
                  <a:srgbClr val="FF0000"/>
                </a:solidFill>
              </a:rPr>
              <a:t>fresh </a:t>
            </a:r>
            <a:r>
              <a:rPr lang="en-US" sz="2000" dirty="0">
                <a:solidFill>
                  <a:srgbClr val="FF0000"/>
                </a:solidFill>
              </a:rPr>
              <a:t>sewage</a:t>
            </a:r>
            <a:r>
              <a:rPr lang="en-US" sz="2000" dirty="0"/>
              <a:t>. </a:t>
            </a:r>
            <a:endParaRPr lang="en-US" sz="2000" dirty="0" smtClean="0"/>
          </a:p>
          <a:p>
            <a:pPr marL="0" indent="0">
              <a:lnSpc>
                <a:spcPct val="150000"/>
              </a:lnSpc>
              <a:buNone/>
            </a:pPr>
            <a:r>
              <a:rPr lang="en-US" sz="2000" dirty="0" smtClean="0"/>
              <a:t>stale </a:t>
            </a:r>
            <a:r>
              <a:rPr lang="en-US" sz="2000" dirty="0"/>
              <a:t>and septic sewage </a:t>
            </a:r>
            <a:r>
              <a:rPr lang="en-US" sz="2000" dirty="0" smtClean="0"/>
              <a:t>-  </a:t>
            </a:r>
            <a:r>
              <a:rPr lang="en-US" sz="2000" dirty="0" smtClean="0">
                <a:solidFill>
                  <a:srgbClr val="FF0000"/>
                </a:solidFill>
              </a:rPr>
              <a:t>black </a:t>
            </a:r>
          </a:p>
          <a:p>
            <a:pPr marL="0" indent="0">
              <a:lnSpc>
                <a:spcPct val="150000"/>
              </a:lnSpc>
              <a:buNone/>
            </a:pPr>
            <a:r>
              <a:rPr lang="en-US" sz="2000" dirty="0" smtClean="0"/>
              <a:t>( Zero DO - </a:t>
            </a:r>
            <a:r>
              <a:rPr lang="en-US" sz="2000" dirty="0"/>
              <a:t>becomes septic</a:t>
            </a:r>
            <a:r>
              <a:rPr lang="en-US" sz="2000" dirty="0" smtClean="0"/>
              <a:t>).</a:t>
            </a:r>
          </a:p>
          <a:p>
            <a:pPr>
              <a:lnSpc>
                <a:spcPct val="150000"/>
              </a:lnSpc>
            </a:pPr>
            <a:r>
              <a:rPr lang="en-US" sz="2000" dirty="0" smtClean="0"/>
              <a:t>Odour</a:t>
            </a:r>
          </a:p>
          <a:p>
            <a:pPr marL="0" indent="0">
              <a:lnSpc>
                <a:spcPct val="150000"/>
              </a:lnSpc>
              <a:buNone/>
            </a:pPr>
            <a:r>
              <a:rPr lang="en-US" sz="2000" dirty="0"/>
              <a:t>fresh sewage is </a:t>
            </a:r>
            <a:r>
              <a:rPr lang="en-US" sz="2000" dirty="0" smtClean="0"/>
              <a:t> considered as odorless, </a:t>
            </a:r>
            <a:r>
              <a:rPr lang="en-US" sz="2000" dirty="0"/>
              <a:t>but as it starts to get stale, it begins to give</a:t>
            </a:r>
          </a:p>
          <a:p>
            <a:pPr marL="0" indent="0">
              <a:lnSpc>
                <a:spcPct val="150000"/>
              </a:lnSpc>
              <a:buNone/>
            </a:pPr>
            <a:r>
              <a:rPr lang="en-US" sz="2000" dirty="0"/>
              <a:t>offensive </a:t>
            </a:r>
            <a:r>
              <a:rPr lang="en-US" sz="2000" dirty="0" smtClean="0"/>
              <a:t>odor. </a:t>
            </a:r>
          </a:p>
          <a:p>
            <a:pPr marL="0" indent="0">
              <a:lnSpc>
                <a:spcPct val="170000"/>
              </a:lnSpc>
              <a:buNone/>
            </a:pPr>
            <a:r>
              <a:rPr lang="en-US" sz="2000" dirty="0" smtClean="0"/>
              <a:t>Within </a:t>
            </a:r>
            <a:r>
              <a:rPr lang="en-US" sz="2000" dirty="0"/>
              <a:t>3 to 4 hours, all oxygen present in the sewage</a:t>
            </a:r>
          </a:p>
          <a:p>
            <a:pPr marL="0" indent="0">
              <a:lnSpc>
                <a:spcPct val="150000"/>
              </a:lnSpc>
              <a:buNone/>
            </a:pPr>
            <a:r>
              <a:rPr lang="en-US" sz="2000" dirty="0"/>
              <a:t>gets exhausted and it starts emitting offensive </a:t>
            </a:r>
            <a:r>
              <a:rPr lang="en-US" sz="2000" dirty="0" err="1"/>
              <a:t>odour</a:t>
            </a:r>
            <a:r>
              <a:rPr lang="en-US" sz="2000" dirty="0"/>
              <a:t> </a:t>
            </a:r>
            <a:r>
              <a:rPr lang="en-US" sz="2000" dirty="0">
                <a:solidFill>
                  <a:srgbClr val="FF0000"/>
                </a:solidFill>
              </a:rPr>
              <a:t>by </a:t>
            </a:r>
            <a:r>
              <a:rPr lang="en-US" sz="2000" dirty="0" smtClean="0">
                <a:solidFill>
                  <a:srgbClr val="FF0000"/>
                </a:solidFill>
              </a:rPr>
              <a:t>hydrogen </a:t>
            </a:r>
            <a:r>
              <a:rPr lang="en-US" sz="2000" dirty="0" err="1" smtClean="0">
                <a:solidFill>
                  <a:srgbClr val="FF0000"/>
                </a:solidFill>
              </a:rPr>
              <a:t>sulphide</a:t>
            </a:r>
            <a:r>
              <a:rPr lang="en-US" sz="2000" dirty="0" smtClean="0">
                <a:solidFill>
                  <a:srgbClr val="FF0000"/>
                </a:solidFill>
              </a:rPr>
              <a:t> </a:t>
            </a:r>
            <a:r>
              <a:rPr lang="en-US" sz="2000" dirty="0"/>
              <a:t>gas which is formed due to </a:t>
            </a:r>
            <a:r>
              <a:rPr lang="en-US" sz="2000" dirty="0">
                <a:solidFill>
                  <a:srgbClr val="FF0000"/>
                </a:solidFill>
              </a:rPr>
              <a:t>anaerobic decomposition</a:t>
            </a:r>
            <a:r>
              <a:rPr lang="en-US" sz="2000" dirty="0"/>
              <a:t> </a:t>
            </a:r>
            <a:r>
              <a:rPr lang="en-US" sz="2000" dirty="0" smtClean="0"/>
              <a:t>of sewage</a:t>
            </a:r>
            <a:r>
              <a:rPr lang="en-US" sz="2000" dirty="0"/>
              <a:t>.</a:t>
            </a:r>
          </a:p>
        </p:txBody>
      </p:sp>
    </p:spTree>
    <p:extLst>
      <p:ext uri="{BB962C8B-B14F-4D97-AF65-F5344CB8AC3E}">
        <p14:creationId xmlns:p14="http://schemas.microsoft.com/office/powerpoint/2010/main" val="23826467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Colour</a:t>
            </a:r>
          </a:p>
        </p:txBody>
      </p:sp>
      <p:pic>
        <p:nvPicPr>
          <p:cNvPr id="4" name="Picture 3"/>
          <p:cNvPicPr>
            <a:picLocks noChangeAspect="1"/>
          </p:cNvPicPr>
          <p:nvPr/>
        </p:nvPicPr>
        <p:blipFill>
          <a:blip r:embed="rId2"/>
          <a:stretch>
            <a:fillRect/>
          </a:stretch>
        </p:blipFill>
        <p:spPr>
          <a:xfrm>
            <a:off x="6180333" y="1642942"/>
            <a:ext cx="6187338" cy="4104378"/>
          </a:xfrm>
          <a:prstGeom prst="rect">
            <a:avLst/>
          </a:prstGeom>
        </p:spPr>
      </p:pic>
      <p:pic>
        <p:nvPicPr>
          <p:cNvPr id="5" name="Picture 4"/>
          <p:cNvPicPr>
            <a:picLocks noChangeAspect="1"/>
          </p:cNvPicPr>
          <p:nvPr/>
        </p:nvPicPr>
        <p:blipFill>
          <a:blip r:embed="rId3"/>
          <a:stretch>
            <a:fillRect/>
          </a:stretch>
        </p:blipFill>
        <p:spPr>
          <a:xfrm>
            <a:off x="294816" y="1642942"/>
            <a:ext cx="5589225" cy="4636641"/>
          </a:xfrm>
          <a:prstGeom prst="rect">
            <a:avLst/>
          </a:prstGeom>
        </p:spPr>
      </p:pic>
    </p:spTree>
    <p:extLst>
      <p:ext uri="{BB962C8B-B14F-4D97-AF65-F5344CB8AC3E}">
        <p14:creationId xmlns:p14="http://schemas.microsoft.com/office/powerpoint/2010/main" val="23438429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844" y="0"/>
            <a:ext cx="11373639" cy="5782408"/>
          </a:xfrm>
        </p:spPr>
        <p:txBody>
          <a:bodyPr>
            <a:noAutofit/>
          </a:bodyPr>
          <a:lstStyle/>
          <a:p>
            <a:pPr marL="0" indent="0">
              <a:buNone/>
            </a:pPr>
            <a:r>
              <a:rPr lang="en-US" sz="2400" dirty="0" smtClean="0">
                <a:solidFill>
                  <a:srgbClr val="FF0000"/>
                </a:solidFill>
              </a:rPr>
              <a:t>Temperature</a:t>
            </a:r>
          </a:p>
          <a:p>
            <a:r>
              <a:rPr lang="en-US" sz="2400" dirty="0" smtClean="0"/>
              <a:t>biological activity</a:t>
            </a:r>
          </a:p>
          <a:p>
            <a:r>
              <a:rPr lang="en-US" sz="2400" dirty="0" smtClean="0"/>
              <a:t>solubility </a:t>
            </a:r>
            <a:r>
              <a:rPr lang="en-US" sz="2400" dirty="0"/>
              <a:t>of gases in </a:t>
            </a:r>
            <a:r>
              <a:rPr lang="en-US" sz="2400" dirty="0" smtClean="0"/>
              <a:t>sewage</a:t>
            </a:r>
          </a:p>
          <a:p>
            <a:r>
              <a:rPr lang="en-US" sz="2400" dirty="0" smtClean="0"/>
              <a:t>viscosity of sewage</a:t>
            </a:r>
          </a:p>
          <a:p>
            <a:r>
              <a:rPr lang="en-US" sz="2400" dirty="0"/>
              <a:t>temperature, of sewage </a:t>
            </a:r>
            <a:r>
              <a:rPr lang="en-US" sz="2400" dirty="0" smtClean="0"/>
              <a:t>&gt; temperature </a:t>
            </a:r>
            <a:r>
              <a:rPr lang="en-US" sz="2400" dirty="0"/>
              <a:t>of the </a:t>
            </a:r>
            <a:r>
              <a:rPr lang="en-US" sz="2400" dirty="0" smtClean="0"/>
              <a:t>water</a:t>
            </a:r>
          </a:p>
          <a:p>
            <a:r>
              <a:rPr lang="en-US" sz="2400" dirty="0"/>
              <a:t>average temperature of sewage in India is about </a:t>
            </a:r>
            <a:r>
              <a:rPr lang="en-US" sz="2400" dirty="0" smtClean="0"/>
              <a:t>20</a:t>
            </a:r>
            <a:r>
              <a:rPr lang="en-US" sz="2400" baseline="30000" dirty="0" smtClean="0"/>
              <a:t>0 </a:t>
            </a:r>
            <a:r>
              <a:rPr lang="en-US" sz="2400" dirty="0" smtClean="0"/>
              <a:t>C - ideal </a:t>
            </a:r>
            <a:r>
              <a:rPr lang="en-US" sz="2400" dirty="0"/>
              <a:t>temperature of sewage for</a:t>
            </a:r>
          </a:p>
          <a:p>
            <a:r>
              <a:rPr lang="en-US" sz="2400" dirty="0"/>
              <a:t>biological </a:t>
            </a:r>
            <a:r>
              <a:rPr lang="en-US" sz="2400" dirty="0" smtClean="0"/>
              <a:t>activities</a:t>
            </a:r>
          </a:p>
          <a:p>
            <a:pPr marL="0" indent="0">
              <a:buNone/>
            </a:pPr>
            <a:r>
              <a:rPr lang="en-US" sz="2400" dirty="0" smtClean="0">
                <a:solidFill>
                  <a:srgbClr val="FF0000"/>
                </a:solidFill>
              </a:rPr>
              <a:t>Turbidity</a:t>
            </a:r>
          </a:p>
          <a:p>
            <a:pPr>
              <a:lnSpc>
                <a:spcPct val="150000"/>
              </a:lnSpc>
            </a:pPr>
            <a:r>
              <a:rPr lang="en-US" sz="2400" dirty="0" smtClean="0"/>
              <a:t>Turbid-dirty dish </a:t>
            </a:r>
            <a:r>
              <a:rPr lang="en-US" sz="2400" dirty="0"/>
              <a:t>water or wastewater from </a:t>
            </a:r>
            <a:r>
              <a:rPr lang="en-US" sz="2400" dirty="0" smtClean="0"/>
              <a:t>baths </a:t>
            </a:r>
            <a:r>
              <a:rPr lang="en-US" sz="2400" dirty="0"/>
              <a:t>fecal matter, pieces </a:t>
            </a:r>
            <a:r>
              <a:rPr lang="en-US" sz="2400" dirty="0" smtClean="0"/>
              <a:t>of paper</a:t>
            </a:r>
            <a:r>
              <a:rPr lang="en-US" sz="2400" dirty="0"/>
              <a:t>, cigarette ends, match sticks, </a:t>
            </a:r>
            <a:r>
              <a:rPr lang="en-US" sz="2400" dirty="0" smtClean="0"/>
              <a:t>greases, </a:t>
            </a:r>
            <a:r>
              <a:rPr lang="fr-FR" sz="2400" dirty="0" err="1" smtClean="0"/>
              <a:t>vegetable</a:t>
            </a:r>
            <a:r>
              <a:rPr lang="fr-FR" sz="2400" dirty="0" smtClean="0"/>
              <a:t> </a:t>
            </a:r>
            <a:r>
              <a:rPr lang="fr-FR" sz="2400" dirty="0" err="1"/>
              <a:t>debris</a:t>
            </a:r>
            <a:r>
              <a:rPr lang="fr-FR" sz="2400" dirty="0"/>
              <a:t>, fruit skins, soaps, </a:t>
            </a:r>
            <a:r>
              <a:rPr lang="fr-FR" sz="2400" dirty="0" err="1" smtClean="0"/>
              <a:t>etc</a:t>
            </a:r>
            <a:endParaRPr lang="fr-FR" sz="2400" dirty="0" smtClean="0"/>
          </a:p>
          <a:p>
            <a:pPr>
              <a:lnSpc>
                <a:spcPct val="150000"/>
              </a:lnSpc>
            </a:pPr>
            <a:r>
              <a:rPr lang="en-US" sz="2400" dirty="0"/>
              <a:t>depends on the quantity of solid matter </a:t>
            </a:r>
            <a:r>
              <a:rPr lang="en-US" sz="2400" dirty="0" smtClean="0"/>
              <a:t>present in </a:t>
            </a:r>
            <a:r>
              <a:rPr lang="en-US" sz="2400" dirty="0"/>
              <a:t>suspension state</a:t>
            </a:r>
            <a:endParaRPr lang="en-US" sz="2400" dirty="0" smtClean="0"/>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31838715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59224"/>
            <a:ext cx="8596668" cy="1320800"/>
          </a:xfrm>
        </p:spPr>
        <p:txBody>
          <a:bodyPr/>
          <a:lstStyle/>
          <a:p>
            <a:pPr algn="ctr"/>
            <a:r>
              <a:rPr lang="en-US" dirty="0"/>
              <a:t>Turbidity</a:t>
            </a:r>
          </a:p>
        </p:txBody>
      </p:sp>
      <p:pic>
        <p:nvPicPr>
          <p:cNvPr id="7" name="Picture 6"/>
          <p:cNvPicPr>
            <a:picLocks noChangeAspect="1"/>
          </p:cNvPicPr>
          <p:nvPr/>
        </p:nvPicPr>
        <p:blipFill>
          <a:blip r:embed="rId2"/>
          <a:stretch>
            <a:fillRect/>
          </a:stretch>
        </p:blipFill>
        <p:spPr>
          <a:xfrm>
            <a:off x="481859" y="1480024"/>
            <a:ext cx="4854416" cy="4356863"/>
          </a:xfrm>
          <a:prstGeom prst="rect">
            <a:avLst/>
          </a:prstGeom>
        </p:spPr>
      </p:pic>
      <p:pic>
        <p:nvPicPr>
          <p:cNvPr id="8" name="Picture 7"/>
          <p:cNvPicPr>
            <a:picLocks noChangeAspect="1"/>
          </p:cNvPicPr>
          <p:nvPr/>
        </p:nvPicPr>
        <p:blipFill>
          <a:blip r:embed="rId3"/>
          <a:stretch>
            <a:fillRect/>
          </a:stretch>
        </p:blipFill>
        <p:spPr>
          <a:xfrm>
            <a:off x="5997521" y="1671823"/>
            <a:ext cx="5289178" cy="4165064"/>
          </a:xfrm>
          <a:prstGeom prst="rect">
            <a:avLst/>
          </a:prstGeom>
        </p:spPr>
      </p:pic>
    </p:spTree>
    <p:extLst>
      <p:ext uri="{BB962C8B-B14F-4D97-AF65-F5344CB8AC3E}">
        <p14:creationId xmlns:p14="http://schemas.microsoft.com/office/powerpoint/2010/main" val="3690005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489" y="74305"/>
            <a:ext cx="8450340" cy="910130"/>
          </a:xfrm>
        </p:spPr>
        <p:txBody>
          <a:bodyPr/>
          <a:lstStyle/>
          <a:p>
            <a:r>
              <a:rPr lang="en-US" dirty="0"/>
              <a:t>Anaerobic Digestion</a:t>
            </a:r>
          </a:p>
        </p:txBody>
      </p:sp>
      <p:pic>
        <p:nvPicPr>
          <p:cNvPr id="5" name="Picture 4"/>
          <p:cNvPicPr>
            <a:picLocks noChangeAspect="1"/>
          </p:cNvPicPr>
          <p:nvPr/>
        </p:nvPicPr>
        <p:blipFill>
          <a:blip r:embed="rId2"/>
          <a:stretch>
            <a:fillRect/>
          </a:stretch>
        </p:blipFill>
        <p:spPr>
          <a:xfrm>
            <a:off x="1542196" y="684328"/>
            <a:ext cx="8161362" cy="1216892"/>
          </a:xfrm>
          <a:prstGeom prst="rect">
            <a:avLst/>
          </a:prstGeom>
        </p:spPr>
      </p:pic>
      <p:sp>
        <p:nvSpPr>
          <p:cNvPr id="6" name="Rectangle 5"/>
          <p:cNvSpPr/>
          <p:nvPr/>
        </p:nvSpPr>
        <p:spPr>
          <a:xfrm>
            <a:off x="5969573" y="1901220"/>
            <a:ext cx="1793200" cy="1569660"/>
          </a:xfrm>
          <a:prstGeom prst="rect">
            <a:avLst/>
          </a:prstGeom>
        </p:spPr>
        <p:txBody>
          <a:bodyPr wrap="square">
            <a:spAutoFit/>
          </a:bodyPr>
          <a:lstStyle/>
          <a:p>
            <a:r>
              <a:rPr lang="en-US" sz="2400" b="1" i="0" u="none" strike="noStrike" baseline="0" dirty="0" smtClean="0">
                <a:solidFill>
                  <a:srgbClr val="0F6FC7"/>
                </a:solidFill>
                <a:latin typeface="Constantia,Bold"/>
              </a:rPr>
              <a:t>CO</a:t>
            </a:r>
            <a:r>
              <a:rPr lang="en-US" sz="1600" b="1" i="0" u="none" strike="noStrike" baseline="0" dirty="0" smtClean="0">
                <a:solidFill>
                  <a:srgbClr val="0F6FC7"/>
                </a:solidFill>
                <a:latin typeface="Constantia,Bold"/>
              </a:rPr>
              <a:t>2</a:t>
            </a:r>
          </a:p>
          <a:p>
            <a:r>
              <a:rPr lang="en-US" sz="2400" b="1" i="0" u="none" strike="noStrike" baseline="0" dirty="0" smtClean="0">
                <a:solidFill>
                  <a:srgbClr val="0F6FC7"/>
                </a:solidFill>
                <a:latin typeface="Constantia,Bold"/>
              </a:rPr>
              <a:t>CH</a:t>
            </a:r>
            <a:r>
              <a:rPr lang="en-US" sz="1600" b="1" i="0" u="none" strike="noStrike" baseline="0" dirty="0" smtClean="0">
                <a:solidFill>
                  <a:srgbClr val="0F6FC7"/>
                </a:solidFill>
                <a:latin typeface="Constantia,Bold"/>
              </a:rPr>
              <a:t>4</a:t>
            </a:r>
          </a:p>
          <a:p>
            <a:r>
              <a:rPr lang="en-US" sz="2400" b="1" i="0" u="none" strike="noStrike" baseline="0" dirty="0" smtClean="0">
                <a:solidFill>
                  <a:srgbClr val="0F6FC7"/>
                </a:solidFill>
                <a:latin typeface="Constantia,Bold"/>
              </a:rPr>
              <a:t>H</a:t>
            </a:r>
            <a:r>
              <a:rPr lang="en-US" sz="1600" b="1" i="0" u="none" strike="noStrike" baseline="0" dirty="0" smtClean="0">
                <a:solidFill>
                  <a:srgbClr val="0F6FC7"/>
                </a:solidFill>
                <a:latin typeface="Constantia,Bold"/>
              </a:rPr>
              <a:t>2</a:t>
            </a:r>
            <a:r>
              <a:rPr lang="en-US" sz="2400" b="1" i="0" u="none" strike="noStrike" baseline="0" dirty="0" smtClean="0">
                <a:solidFill>
                  <a:srgbClr val="0F6FC7"/>
                </a:solidFill>
                <a:latin typeface="Constantia,Bold"/>
              </a:rPr>
              <a:t>S</a:t>
            </a:r>
          </a:p>
          <a:p>
            <a:r>
              <a:rPr lang="en-US" sz="2400" b="1" i="0" u="none" strike="noStrike" baseline="0" dirty="0" smtClean="0">
                <a:solidFill>
                  <a:srgbClr val="0F6FC7"/>
                </a:solidFill>
                <a:latin typeface="Constantia,Bold"/>
              </a:rPr>
              <a:t>NH</a:t>
            </a:r>
            <a:r>
              <a:rPr lang="en-US" sz="1600" b="1" i="0" u="none" strike="noStrike" baseline="0" dirty="0" smtClean="0">
                <a:solidFill>
                  <a:srgbClr val="0F6FC7"/>
                </a:solidFill>
                <a:latin typeface="Constantia,Bold"/>
              </a:rPr>
              <a:t>3</a:t>
            </a:r>
            <a:endParaRPr lang="en-US" sz="1200" dirty="0"/>
          </a:p>
        </p:txBody>
      </p:sp>
      <p:sp>
        <p:nvSpPr>
          <p:cNvPr id="7" name="Rectangle 6"/>
          <p:cNvSpPr/>
          <p:nvPr/>
        </p:nvSpPr>
        <p:spPr>
          <a:xfrm>
            <a:off x="448556" y="2840531"/>
            <a:ext cx="3310905" cy="400110"/>
          </a:xfrm>
          <a:prstGeom prst="rect">
            <a:avLst/>
          </a:prstGeom>
        </p:spPr>
        <p:txBody>
          <a:bodyPr wrap="square">
            <a:spAutoFit/>
          </a:bodyPr>
          <a:lstStyle/>
          <a:p>
            <a:r>
              <a:rPr lang="en-US" sz="2000" b="1" i="0" u="none" strike="noStrike" baseline="0" dirty="0" smtClean="0">
                <a:solidFill>
                  <a:srgbClr val="04617B"/>
                </a:solidFill>
                <a:latin typeface="Calibri,Bold"/>
              </a:rPr>
              <a:t>Role of the septic tank</a:t>
            </a:r>
            <a:endParaRPr lang="en-US" sz="2000" dirty="0"/>
          </a:p>
        </p:txBody>
      </p:sp>
      <p:sp>
        <p:nvSpPr>
          <p:cNvPr id="8" name="Rectangle 7"/>
          <p:cNvSpPr/>
          <p:nvPr/>
        </p:nvSpPr>
        <p:spPr>
          <a:xfrm>
            <a:off x="745864" y="3148870"/>
            <a:ext cx="10092896" cy="4524315"/>
          </a:xfrm>
          <a:prstGeom prst="rect">
            <a:avLst/>
          </a:prstGeom>
        </p:spPr>
        <p:txBody>
          <a:bodyPr wrap="square">
            <a:spAutoFit/>
          </a:bodyPr>
          <a:lstStyle/>
          <a:p>
            <a:pPr>
              <a:lnSpc>
                <a:spcPct val="150000"/>
              </a:lnSpc>
            </a:pPr>
            <a:r>
              <a:rPr lang="en-US" sz="2400" b="0" i="0" u="none" strike="noStrike" baseline="0" dirty="0" smtClean="0">
                <a:solidFill>
                  <a:srgbClr val="0BD1DA"/>
                </a:solidFill>
                <a:latin typeface="Wingdings" panose="05000000000000000000" pitchFamily="2" charset="2"/>
              </a:rPr>
              <a:t></a:t>
            </a:r>
            <a:r>
              <a:rPr lang="en-US" sz="2400" b="0" i="0" u="none" strike="noStrike" baseline="0" dirty="0" smtClean="0">
                <a:solidFill>
                  <a:srgbClr val="0C9C74"/>
                </a:solidFill>
                <a:latin typeface="Constantia" panose="02030602050306030303" pitchFamily="18" charset="0"/>
              </a:rPr>
              <a:t>Anaerobic fermentation of solids</a:t>
            </a:r>
          </a:p>
          <a:p>
            <a:pPr>
              <a:lnSpc>
                <a:spcPct val="150000"/>
              </a:lnSpc>
            </a:pPr>
            <a:r>
              <a:rPr lang="en-US" sz="2400" b="0" i="0" u="none" strike="noStrike" baseline="0" dirty="0" smtClean="0">
                <a:solidFill>
                  <a:srgbClr val="0BD1DA"/>
                </a:solidFill>
                <a:latin typeface="Wingdings" panose="05000000000000000000" pitchFamily="2" charset="2"/>
              </a:rPr>
              <a:t></a:t>
            </a:r>
            <a:r>
              <a:rPr lang="en-US" sz="2400" b="0" i="0" u="none" strike="noStrike" baseline="0" dirty="0" smtClean="0">
                <a:solidFill>
                  <a:srgbClr val="0C9C74"/>
                </a:solidFill>
                <a:latin typeface="Constantia" panose="02030602050306030303" pitchFamily="18" charset="0"/>
              </a:rPr>
              <a:t>Reduce the load of pathogens in the effluent</a:t>
            </a:r>
          </a:p>
          <a:p>
            <a:pPr>
              <a:lnSpc>
                <a:spcPct val="150000"/>
              </a:lnSpc>
            </a:pPr>
            <a:r>
              <a:rPr lang="en-US" sz="2400" b="0" i="0" u="none" strike="noStrike" baseline="0" dirty="0" smtClean="0">
                <a:solidFill>
                  <a:srgbClr val="0BD1DA"/>
                </a:solidFill>
                <a:latin typeface="Wingdings" panose="05000000000000000000" pitchFamily="2" charset="2"/>
              </a:rPr>
              <a:t></a:t>
            </a:r>
            <a:r>
              <a:rPr lang="en-US" sz="2400" b="0" i="0" u="none" strike="noStrike" baseline="0" dirty="0" smtClean="0">
                <a:solidFill>
                  <a:srgbClr val="0C9C74"/>
                </a:solidFill>
                <a:latin typeface="Constantia" panose="02030602050306030303" pitchFamily="18" charset="0"/>
              </a:rPr>
              <a:t>Hold the effluent for 2-3 days for improved safety</a:t>
            </a:r>
          </a:p>
          <a:p>
            <a:pPr>
              <a:lnSpc>
                <a:spcPct val="150000"/>
              </a:lnSpc>
            </a:pPr>
            <a:r>
              <a:rPr lang="en-US" sz="2400" b="0" i="0" u="none" strike="noStrike" baseline="0" dirty="0" smtClean="0">
                <a:solidFill>
                  <a:srgbClr val="0BD1DA"/>
                </a:solidFill>
                <a:latin typeface="Wingdings" panose="05000000000000000000" pitchFamily="2" charset="2"/>
              </a:rPr>
              <a:t></a:t>
            </a:r>
            <a:r>
              <a:rPr lang="en-US" sz="2400" b="0" i="0" u="none" strike="noStrike" baseline="0" dirty="0" smtClean="0">
                <a:solidFill>
                  <a:srgbClr val="0C9C74"/>
                </a:solidFill>
                <a:latin typeface="Constantia" panose="02030602050306030303" pitchFamily="18" charset="0"/>
              </a:rPr>
              <a:t>Retain solid material to prevent blockage of  further disposal system</a:t>
            </a:r>
          </a:p>
          <a:p>
            <a:pPr>
              <a:lnSpc>
                <a:spcPct val="150000"/>
              </a:lnSpc>
            </a:pPr>
            <a:r>
              <a:rPr lang="en-US" sz="2400" dirty="0" smtClean="0">
                <a:solidFill>
                  <a:srgbClr val="0C9C74"/>
                </a:solidFill>
                <a:latin typeface="Constantia" panose="02030602050306030303" pitchFamily="18" charset="0"/>
              </a:rPr>
              <a:t>Effluent</a:t>
            </a:r>
          </a:p>
          <a:p>
            <a:pPr marL="342900" indent="-342900">
              <a:lnSpc>
                <a:spcPct val="150000"/>
              </a:lnSpc>
              <a:buFont typeface="Wingdings" panose="05000000000000000000" pitchFamily="2" charset="2"/>
              <a:buChar char="Ø"/>
            </a:pPr>
            <a:r>
              <a:rPr lang="en-US" sz="2400" b="0" i="0" u="none" strike="noStrike" baseline="0" dirty="0" smtClean="0">
                <a:solidFill>
                  <a:srgbClr val="0C9C74"/>
                </a:solidFill>
                <a:latin typeface="Constantia" panose="02030602050306030303" pitchFamily="18" charset="0"/>
              </a:rPr>
              <a:t>Subsurface irrigation, Cess pool, Soak pit or trickling filter</a:t>
            </a:r>
          </a:p>
          <a:p>
            <a:pPr>
              <a:lnSpc>
                <a:spcPct val="150000"/>
              </a:lnSpc>
            </a:pPr>
            <a:endParaRPr lang="en-US" sz="2400" dirty="0">
              <a:solidFill>
                <a:srgbClr val="0C9C74"/>
              </a:solidFill>
              <a:latin typeface="Constantia" panose="02030602050306030303" pitchFamily="18" charset="0"/>
            </a:endParaRPr>
          </a:p>
          <a:p>
            <a:pPr>
              <a:lnSpc>
                <a:spcPct val="150000"/>
              </a:lnSpc>
            </a:pPr>
            <a:endParaRPr lang="en-US" sz="2400" dirty="0"/>
          </a:p>
        </p:txBody>
      </p:sp>
    </p:spTree>
    <p:extLst>
      <p:ext uri="{BB962C8B-B14F-4D97-AF65-F5344CB8AC3E}">
        <p14:creationId xmlns:p14="http://schemas.microsoft.com/office/powerpoint/2010/main" val="9781319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4" y="771928"/>
            <a:ext cx="8596668" cy="2595460"/>
          </a:xfrm>
        </p:spPr>
        <p:txBody>
          <a:bodyPr/>
          <a:lstStyle/>
          <a:p>
            <a:r>
              <a:rPr lang="en-US" dirty="0"/>
              <a:t>Chemical Characteristics</a:t>
            </a:r>
          </a:p>
        </p:txBody>
      </p:sp>
      <p:sp>
        <p:nvSpPr>
          <p:cNvPr id="7" name="Text Placeholder 6"/>
          <p:cNvSpPr>
            <a:spLocks noGrp="1"/>
          </p:cNvSpPr>
          <p:nvPr>
            <p:ph type="body" idx="1"/>
          </p:nvPr>
        </p:nvSpPr>
        <p:spPr>
          <a:xfrm>
            <a:off x="554504" y="3749524"/>
            <a:ext cx="10923263" cy="2460207"/>
          </a:xfrm>
        </p:spPr>
        <p:txBody>
          <a:bodyPr>
            <a:normAutofit/>
          </a:bodyPr>
          <a:lstStyle/>
          <a:p>
            <a:pPr algn="ctr"/>
            <a:r>
              <a:rPr lang="en-US" sz="2000" dirty="0" smtClean="0"/>
              <a:t>Helps in </a:t>
            </a:r>
            <a:r>
              <a:rPr lang="en-US" sz="2000" dirty="0"/>
              <a:t>indicating the stage of </a:t>
            </a:r>
            <a:r>
              <a:rPr lang="en-US" sz="2000" dirty="0" smtClean="0"/>
              <a:t>sewage decomposition</a:t>
            </a:r>
            <a:r>
              <a:rPr lang="en-US" sz="2000" dirty="0"/>
              <a:t>, its strength, and extent and</a:t>
            </a:r>
          </a:p>
          <a:p>
            <a:pPr algn="ctr"/>
            <a:r>
              <a:rPr lang="en-US" sz="2000" dirty="0"/>
              <a:t>type of treatment required for making it </a:t>
            </a:r>
            <a:r>
              <a:rPr lang="en-US" sz="2000" dirty="0" smtClean="0"/>
              <a:t>safe the </a:t>
            </a:r>
            <a:r>
              <a:rPr lang="en-US" sz="2000" dirty="0"/>
              <a:t>chemical characteristics of sewage</a:t>
            </a:r>
          </a:p>
          <a:p>
            <a:pPr algn="ctr"/>
            <a:r>
              <a:rPr lang="en-US" sz="2000" dirty="0"/>
              <a:t>includes.</a:t>
            </a:r>
          </a:p>
        </p:txBody>
      </p:sp>
    </p:spTree>
    <p:extLst>
      <p:ext uri="{BB962C8B-B14F-4D97-AF65-F5344CB8AC3E}">
        <p14:creationId xmlns:p14="http://schemas.microsoft.com/office/powerpoint/2010/main" val="28373665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4" y="254758"/>
            <a:ext cx="8596668" cy="1320800"/>
          </a:xfrm>
        </p:spPr>
        <p:txBody>
          <a:bodyPr/>
          <a:lstStyle/>
          <a:p>
            <a:r>
              <a:rPr lang="en-US" dirty="0"/>
              <a:t>Solids</a:t>
            </a:r>
          </a:p>
        </p:txBody>
      </p:sp>
      <p:sp>
        <p:nvSpPr>
          <p:cNvPr id="5" name="Content Placeholder 4"/>
          <p:cNvSpPr>
            <a:spLocks noGrp="1"/>
          </p:cNvSpPr>
          <p:nvPr>
            <p:ph idx="1"/>
          </p:nvPr>
        </p:nvSpPr>
        <p:spPr>
          <a:xfrm>
            <a:off x="300251" y="928049"/>
            <a:ext cx="11382233" cy="5581934"/>
          </a:xfrm>
        </p:spPr>
        <p:txBody>
          <a:bodyPr>
            <a:normAutofit/>
          </a:bodyPr>
          <a:lstStyle/>
          <a:p>
            <a:r>
              <a:rPr lang="en-US" sz="2400" dirty="0" smtClean="0"/>
              <a:t>Sewage -</a:t>
            </a:r>
            <a:r>
              <a:rPr lang="en-US" sz="2400" dirty="0"/>
              <a:t>99.9 % water and only 0.1 </a:t>
            </a:r>
            <a:r>
              <a:rPr lang="en-US" sz="2400" dirty="0" smtClean="0"/>
              <a:t>%</a:t>
            </a:r>
          </a:p>
          <a:p>
            <a:r>
              <a:rPr lang="en-US" sz="2400" dirty="0"/>
              <a:t>suspended solids, dissolved solids, colloidal solids, and </a:t>
            </a:r>
            <a:r>
              <a:rPr lang="en-US" sz="2400" dirty="0" smtClean="0"/>
              <a:t>Settleable </a:t>
            </a:r>
            <a:r>
              <a:rPr lang="en-US" sz="2400" dirty="0"/>
              <a:t>solids</a:t>
            </a:r>
            <a:r>
              <a:rPr lang="en-US" sz="2400" dirty="0" smtClean="0"/>
              <a:t>.</a:t>
            </a:r>
          </a:p>
          <a:p>
            <a:r>
              <a:rPr lang="en-US" sz="2400" dirty="0"/>
              <a:t>about 1000 kg of </a:t>
            </a:r>
            <a:r>
              <a:rPr lang="en-US" sz="2400" dirty="0" smtClean="0"/>
              <a:t>sewage contains </a:t>
            </a:r>
          </a:p>
          <a:p>
            <a:r>
              <a:rPr lang="en-US" sz="2400" dirty="0" smtClean="0"/>
              <a:t>0.454 </a:t>
            </a:r>
            <a:r>
              <a:rPr lang="en-US" sz="2400" dirty="0"/>
              <a:t>kg </a:t>
            </a:r>
            <a:r>
              <a:rPr lang="en-US" sz="2400" dirty="0" smtClean="0"/>
              <a:t>- TS</a:t>
            </a:r>
            <a:endParaRPr lang="en-US" sz="2400" dirty="0"/>
          </a:p>
          <a:p>
            <a:r>
              <a:rPr lang="en-US" sz="2400" dirty="0"/>
              <a:t>0.225 kg </a:t>
            </a:r>
            <a:r>
              <a:rPr lang="en-US" sz="2400" dirty="0" smtClean="0"/>
              <a:t>-  </a:t>
            </a:r>
            <a:r>
              <a:rPr lang="en-US" sz="2400" dirty="0"/>
              <a:t>solution, </a:t>
            </a:r>
            <a:endParaRPr lang="en-US" sz="2400" dirty="0" smtClean="0"/>
          </a:p>
          <a:p>
            <a:r>
              <a:rPr lang="en-US" sz="2400" dirty="0" smtClean="0"/>
              <a:t>0.112 </a:t>
            </a:r>
            <a:r>
              <a:rPr lang="en-US" sz="2400" dirty="0"/>
              <a:t>kg </a:t>
            </a:r>
            <a:r>
              <a:rPr lang="en-US" sz="2400" dirty="0" smtClean="0"/>
              <a:t>- suspension </a:t>
            </a:r>
            <a:r>
              <a:rPr lang="en-US" sz="2400" dirty="0"/>
              <a:t>and</a:t>
            </a:r>
          </a:p>
          <a:p>
            <a:r>
              <a:rPr lang="en-US" sz="2400" dirty="0"/>
              <a:t>0.112 kg </a:t>
            </a:r>
            <a:r>
              <a:rPr lang="en-US" sz="2400" dirty="0" smtClean="0"/>
              <a:t>- settle </a:t>
            </a:r>
            <a:r>
              <a:rPr lang="en-US" sz="2400" dirty="0"/>
              <a:t>able</a:t>
            </a:r>
            <a:r>
              <a:rPr lang="en-US" sz="2400" dirty="0" smtClean="0"/>
              <a:t>.</a:t>
            </a:r>
          </a:p>
          <a:p>
            <a:r>
              <a:rPr lang="en-US" sz="2400" dirty="0"/>
              <a:t>can be organic or </a:t>
            </a:r>
            <a:r>
              <a:rPr lang="en-US" sz="2400" dirty="0" smtClean="0"/>
              <a:t>inorganic </a:t>
            </a:r>
          </a:p>
          <a:p>
            <a:r>
              <a:rPr lang="en-US" sz="2400" dirty="0" smtClean="0"/>
              <a:t>45 </a:t>
            </a:r>
            <a:r>
              <a:rPr lang="en-US" sz="2400" dirty="0"/>
              <a:t>organic</a:t>
            </a:r>
            <a:r>
              <a:rPr lang="en-US" sz="2400" dirty="0" smtClean="0"/>
              <a:t> % &amp; </a:t>
            </a:r>
            <a:r>
              <a:rPr lang="en-US" sz="2400" dirty="0"/>
              <a:t>55 </a:t>
            </a:r>
            <a:r>
              <a:rPr lang="en-US" sz="2400" dirty="0" smtClean="0"/>
              <a:t>%</a:t>
            </a:r>
            <a:r>
              <a:rPr lang="en-US" sz="2400" dirty="0"/>
              <a:t> </a:t>
            </a:r>
            <a:r>
              <a:rPr lang="en-US" sz="2400" dirty="0" smtClean="0"/>
              <a:t>inorganic</a:t>
            </a:r>
          </a:p>
          <a:p>
            <a:r>
              <a:rPr lang="en-US" sz="2400" dirty="0"/>
              <a:t>Inorganic matter </a:t>
            </a:r>
            <a:r>
              <a:rPr lang="en-US" sz="2400" dirty="0" smtClean="0"/>
              <a:t>- </a:t>
            </a:r>
            <a:r>
              <a:rPr lang="en-US" sz="2400" dirty="0">
                <a:solidFill>
                  <a:srgbClr val="FF0000"/>
                </a:solidFill>
              </a:rPr>
              <a:t>minerals </a:t>
            </a:r>
            <a:r>
              <a:rPr lang="en-US" sz="2400" dirty="0" smtClean="0">
                <a:solidFill>
                  <a:srgbClr val="FF0000"/>
                </a:solidFill>
              </a:rPr>
              <a:t>&amp; </a:t>
            </a:r>
            <a:r>
              <a:rPr lang="en-US" sz="2400" dirty="0">
                <a:solidFill>
                  <a:srgbClr val="FF0000"/>
                </a:solidFill>
              </a:rPr>
              <a:t>salts </a:t>
            </a:r>
            <a:r>
              <a:rPr lang="en-US" sz="2400" dirty="0" smtClean="0"/>
              <a:t>- sand</a:t>
            </a:r>
            <a:r>
              <a:rPr lang="en-US" sz="2400" dirty="0"/>
              <a:t>, gravel, dissolved salts, chlorides, </a:t>
            </a:r>
            <a:r>
              <a:rPr lang="en-US" sz="2400" dirty="0" smtClean="0"/>
              <a:t>Sulphates, </a:t>
            </a:r>
            <a:r>
              <a:rPr lang="en-US" sz="2400" dirty="0"/>
              <a:t>etc.</a:t>
            </a:r>
          </a:p>
        </p:txBody>
      </p:sp>
    </p:spTree>
    <p:extLst>
      <p:ext uri="{BB962C8B-B14F-4D97-AF65-F5344CB8AC3E}">
        <p14:creationId xmlns:p14="http://schemas.microsoft.com/office/powerpoint/2010/main" val="32430619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154" y="486769"/>
            <a:ext cx="8596668" cy="1320800"/>
          </a:xfrm>
        </p:spPr>
        <p:txBody>
          <a:bodyPr/>
          <a:lstStyle/>
          <a:p>
            <a:r>
              <a:rPr lang="en-US" dirty="0"/>
              <a:t>Organic matter</a:t>
            </a:r>
          </a:p>
        </p:txBody>
      </p:sp>
      <p:sp>
        <p:nvSpPr>
          <p:cNvPr id="3" name="Content Placeholder 2"/>
          <p:cNvSpPr>
            <a:spLocks noGrp="1"/>
          </p:cNvSpPr>
          <p:nvPr>
            <p:ph idx="1"/>
          </p:nvPr>
        </p:nvSpPr>
        <p:spPr>
          <a:xfrm>
            <a:off x="491320" y="1581622"/>
            <a:ext cx="10863618" cy="5016311"/>
          </a:xfrm>
        </p:spPr>
        <p:txBody>
          <a:bodyPr>
            <a:normAutofit/>
          </a:bodyPr>
          <a:lstStyle/>
          <a:p>
            <a:r>
              <a:rPr lang="en-US" sz="2400" dirty="0"/>
              <a:t>Organic </a:t>
            </a:r>
            <a:r>
              <a:rPr lang="en-US" sz="2400" dirty="0" smtClean="0"/>
              <a:t>matter</a:t>
            </a:r>
          </a:p>
          <a:p>
            <a:r>
              <a:rPr lang="en-US" sz="2400" dirty="0"/>
              <a:t>Carbohydrates like cellulose, cotton, starch, sugar, etc</a:t>
            </a:r>
            <a:r>
              <a:rPr lang="en-US" sz="2400" dirty="0" smtClean="0"/>
              <a:t>..</a:t>
            </a:r>
          </a:p>
          <a:p>
            <a:r>
              <a:rPr lang="en-US" sz="2400" dirty="0"/>
              <a:t>Fats and </a:t>
            </a:r>
            <a:r>
              <a:rPr lang="en-US" sz="2400" dirty="0" smtClean="0"/>
              <a:t>oils</a:t>
            </a:r>
          </a:p>
          <a:p>
            <a:r>
              <a:rPr lang="en-US" sz="2400" dirty="0" smtClean="0"/>
              <a:t>Nitrogenous</a:t>
            </a:r>
          </a:p>
          <a:p>
            <a:r>
              <a:rPr lang="en-US" sz="2400" dirty="0"/>
              <a:t>protein and </a:t>
            </a:r>
            <a:r>
              <a:rPr lang="en-US" sz="2400" dirty="0" smtClean="0"/>
              <a:t>their decomposed </a:t>
            </a:r>
            <a:r>
              <a:rPr lang="en-US" sz="2400" dirty="0"/>
              <a:t>product, including wastes from animals,</a:t>
            </a:r>
          </a:p>
          <a:p>
            <a:r>
              <a:rPr lang="en-US" sz="2400" dirty="0"/>
              <a:t>urea, fatty acids </a:t>
            </a:r>
            <a:r>
              <a:rPr lang="en-US" sz="2400" dirty="0" smtClean="0"/>
              <a:t>etc.</a:t>
            </a:r>
          </a:p>
          <a:p>
            <a:r>
              <a:rPr lang="en-US" sz="2400" dirty="0"/>
              <a:t>inorganic solids in sewage is </a:t>
            </a:r>
            <a:r>
              <a:rPr lang="en-US" sz="2400" dirty="0" smtClean="0"/>
              <a:t>not harmful</a:t>
            </a:r>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20091186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Soilds</a:t>
            </a:r>
            <a:endParaRPr lang="en-US" dirty="0"/>
          </a:p>
        </p:txBody>
      </p:sp>
      <p:sp>
        <p:nvSpPr>
          <p:cNvPr id="3" name="Content Placeholder 2"/>
          <p:cNvSpPr>
            <a:spLocks noGrp="1"/>
          </p:cNvSpPr>
          <p:nvPr>
            <p:ph idx="1"/>
          </p:nvPr>
        </p:nvSpPr>
        <p:spPr/>
        <p:txBody>
          <a:bodyPr>
            <a:normAutofit/>
          </a:bodyPr>
          <a:lstStyle/>
          <a:p>
            <a:r>
              <a:rPr lang="en-US" sz="2800" dirty="0"/>
              <a:t>Total Solids (S1 in mg/ lit</a:t>
            </a:r>
            <a:r>
              <a:rPr lang="en-US" sz="2800" dirty="0" smtClean="0"/>
              <a:t>)</a:t>
            </a:r>
          </a:p>
          <a:p>
            <a:r>
              <a:rPr lang="en-US" sz="2800" dirty="0"/>
              <a:t>Suspended Solids (S 2 </a:t>
            </a:r>
            <a:r>
              <a:rPr lang="en-US" sz="2800" dirty="0" smtClean="0"/>
              <a:t>)</a:t>
            </a:r>
          </a:p>
          <a:p>
            <a:r>
              <a:rPr lang="en-US" sz="2800" dirty="0"/>
              <a:t>Dissolved Solids and colloidal (S3 </a:t>
            </a:r>
            <a:r>
              <a:rPr lang="en-US" sz="2800" dirty="0" smtClean="0"/>
              <a:t>)</a:t>
            </a:r>
          </a:p>
          <a:p>
            <a:r>
              <a:rPr lang="en-US" sz="2800" dirty="0"/>
              <a:t>Volatile and Fixed Suspended Solids</a:t>
            </a:r>
            <a:endParaRPr lang="en-US" sz="2800" dirty="0" smtClean="0"/>
          </a:p>
          <a:p>
            <a:endParaRPr lang="en-US" sz="2800" dirty="0"/>
          </a:p>
        </p:txBody>
      </p:sp>
    </p:spTree>
    <p:extLst>
      <p:ext uri="{BB962C8B-B14F-4D97-AF65-F5344CB8AC3E}">
        <p14:creationId xmlns:p14="http://schemas.microsoft.com/office/powerpoint/2010/main" val="4875258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587" y="471768"/>
            <a:ext cx="8596668" cy="1320800"/>
          </a:xfrm>
        </p:spPr>
        <p:txBody>
          <a:bodyPr>
            <a:normAutofit/>
          </a:bodyPr>
          <a:lstStyle/>
          <a:p>
            <a:pPr algn="ctr"/>
            <a:r>
              <a:rPr lang="en-US" sz="5400" dirty="0"/>
              <a:t>Solids</a:t>
            </a:r>
          </a:p>
        </p:txBody>
      </p:sp>
      <p:pic>
        <p:nvPicPr>
          <p:cNvPr id="4" name="Picture 3"/>
          <p:cNvPicPr>
            <a:picLocks noChangeAspect="1"/>
          </p:cNvPicPr>
          <p:nvPr/>
        </p:nvPicPr>
        <p:blipFill>
          <a:blip r:embed="rId2"/>
          <a:stretch>
            <a:fillRect/>
          </a:stretch>
        </p:blipFill>
        <p:spPr>
          <a:xfrm>
            <a:off x="341913" y="172152"/>
            <a:ext cx="3888893" cy="324083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7563146" y="175878"/>
            <a:ext cx="4315489" cy="333785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3403583" y="3737306"/>
            <a:ext cx="4812369" cy="28792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46192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13815"/>
            <a:ext cx="8596668" cy="1320800"/>
          </a:xfrm>
        </p:spPr>
        <p:txBody>
          <a:bodyPr/>
          <a:lstStyle/>
          <a:p>
            <a:r>
              <a:rPr lang="en-US" dirty="0"/>
              <a:t>pH</a:t>
            </a:r>
          </a:p>
        </p:txBody>
      </p:sp>
      <p:sp>
        <p:nvSpPr>
          <p:cNvPr id="3" name="Content Placeholder 2"/>
          <p:cNvSpPr>
            <a:spLocks noGrp="1"/>
          </p:cNvSpPr>
          <p:nvPr>
            <p:ph idx="1"/>
          </p:nvPr>
        </p:nvSpPr>
        <p:spPr>
          <a:xfrm>
            <a:off x="245659" y="874215"/>
            <a:ext cx="11586949" cy="5608472"/>
          </a:xfrm>
        </p:spPr>
        <p:txBody>
          <a:bodyPr>
            <a:normAutofit/>
          </a:bodyPr>
          <a:lstStyle/>
          <a:p>
            <a:pPr>
              <a:lnSpc>
                <a:spcPct val="150000"/>
              </a:lnSpc>
            </a:pPr>
            <a:r>
              <a:rPr lang="en-US" sz="2400" dirty="0"/>
              <a:t>pH can be determined using pH meter ( Potentiometer</a:t>
            </a:r>
            <a:r>
              <a:rPr lang="en-US" sz="2400" dirty="0" smtClean="0"/>
              <a:t>)</a:t>
            </a:r>
          </a:p>
          <a:p>
            <a:pPr>
              <a:lnSpc>
                <a:spcPct val="150000"/>
              </a:lnSpc>
            </a:pPr>
            <a:r>
              <a:rPr lang="en-US" sz="2400" dirty="0"/>
              <a:t>pH tends to </a:t>
            </a:r>
            <a:r>
              <a:rPr lang="en-US" sz="2400" dirty="0" smtClean="0"/>
              <a:t>fall due </a:t>
            </a:r>
            <a:r>
              <a:rPr lang="en-US" sz="2400" dirty="0"/>
              <a:t>to production of acid by bacterial action in anaerobic </a:t>
            </a:r>
            <a:r>
              <a:rPr lang="en-US" sz="2400" dirty="0" smtClean="0"/>
              <a:t>or nitrification </a:t>
            </a:r>
            <a:r>
              <a:rPr lang="en-US" sz="2400" dirty="0"/>
              <a:t>processes</a:t>
            </a:r>
            <a:r>
              <a:rPr lang="en-US" sz="2400" dirty="0" smtClean="0"/>
              <a:t>.</a:t>
            </a:r>
          </a:p>
          <a:p>
            <a:pPr>
              <a:lnSpc>
                <a:spcPct val="150000"/>
              </a:lnSpc>
            </a:pPr>
            <a:r>
              <a:rPr lang="en-US" sz="2400" dirty="0"/>
              <a:t>Especially the </a:t>
            </a:r>
            <a:r>
              <a:rPr lang="en-US" sz="2400" dirty="0" smtClean="0"/>
              <a:t>biological treatment</a:t>
            </a:r>
            <a:r>
              <a:rPr lang="en-US" sz="2400" dirty="0"/>
              <a:t>, for better result the pH of sewage should be around </a:t>
            </a:r>
            <a:r>
              <a:rPr lang="en-US" sz="2400" dirty="0" smtClean="0"/>
              <a:t>7.0 in </a:t>
            </a:r>
            <a:r>
              <a:rPr lang="en-US" sz="2400" dirty="0"/>
              <a:t>biological treatment as </a:t>
            </a:r>
            <a:r>
              <a:rPr lang="en-US" sz="2400" dirty="0" smtClean="0"/>
              <a:t>microorganisms</a:t>
            </a:r>
          </a:p>
          <a:p>
            <a:pPr>
              <a:lnSpc>
                <a:spcPct val="150000"/>
              </a:lnSpc>
            </a:pPr>
            <a:endParaRPr lang="en-US" sz="2400" dirty="0" smtClean="0"/>
          </a:p>
          <a:p>
            <a:pPr>
              <a:lnSpc>
                <a:spcPct val="150000"/>
              </a:lnSpc>
            </a:pPr>
            <a:endParaRPr lang="en-US" sz="2400" dirty="0"/>
          </a:p>
        </p:txBody>
      </p:sp>
    </p:spTree>
    <p:extLst>
      <p:ext uri="{BB962C8B-B14F-4D97-AF65-F5344CB8AC3E}">
        <p14:creationId xmlns:p14="http://schemas.microsoft.com/office/powerpoint/2010/main" val="11552728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753658" y="1253300"/>
            <a:ext cx="6119893" cy="4615995"/>
          </a:xfrm>
          <a:prstGeom prst="rect">
            <a:avLst/>
          </a:prstGeom>
        </p:spPr>
      </p:pic>
      <p:pic>
        <p:nvPicPr>
          <p:cNvPr id="4" name="Picture 3"/>
          <p:cNvPicPr>
            <a:picLocks noChangeAspect="1"/>
          </p:cNvPicPr>
          <p:nvPr/>
        </p:nvPicPr>
        <p:blipFill>
          <a:blip r:embed="rId3"/>
          <a:stretch>
            <a:fillRect/>
          </a:stretch>
        </p:blipFill>
        <p:spPr>
          <a:xfrm>
            <a:off x="114318" y="1270000"/>
            <a:ext cx="5485758" cy="4599295"/>
          </a:xfrm>
          <a:prstGeom prst="rect">
            <a:avLst/>
          </a:prstGeom>
        </p:spPr>
      </p:pic>
    </p:spTree>
    <p:extLst>
      <p:ext uri="{BB962C8B-B14F-4D97-AF65-F5344CB8AC3E}">
        <p14:creationId xmlns:p14="http://schemas.microsoft.com/office/powerpoint/2010/main" val="2861844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322" y="122830"/>
            <a:ext cx="10773138" cy="1466376"/>
          </a:xfrm>
        </p:spPr>
        <p:txBody>
          <a:bodyPr/>
          <a:lstStyle/>
          <a:p>
            <a:pPr algn="ctr"/>
            <a:r>
              <a:rPr lang="en-US" dirty="0"/>
              <a:t>Nitrogen Content</a:t>
            </a:r>
            <a:br>
              <a:rPr lang="en-US" dirty="0"/>
            </a:br>
            <a:r>
              <a:rPr lang="en-US" dirty="0"/>
              <a:t>(Nitrogen </a:t>
            </a:r>
            <a:r>
              <a:rPr lang="en-US" dirty="0" smtClean="0"/>
              <a:t>Compounds)</a:t>
            </a:r>
            <a:endParaRPr lang="en-US" dirty="0"/>
          </a:p>
        </p:txBody>
      </p:sp>
      <p:sp>
        <p:nvSpPr>
          <p:cNvPr id="3" name="Content Placeholder 2"/>
          <p:cNvSpPr>
            <a:spLocks noGrp="1"/>
          </p:cNvSpPr>
          <p:nvPr>
            <p:ph idx="1"/>
          </p:nvPr>
        </p:nvSpPr>
        <p:spPr>
          <a:xfrm>
            <a:off x="622743" y="1439081"/>
            <a:ext cx="10773138" cy="4647821"/>
          </a:xfrm>
        </p:spPr>
        <p:txBody>
          <a:bodyPr>
            <a:noAutofit/>
          </a:bodyPr>
          <a:lstStyle/>
          <a:p>
            <a:pPr>
              <a:lnSpc>
                <a:spcPct val="150000"/>
              </a:lnSpc>
            </a:pPr>
            <a:r>
              <a:rPr lang="en-US" sz="2800" dirty="0"/>
              <a:t>The presence of nitrogen in sewage is an </a:t>
            </a:r>
            <a:r>
              <a:rPr lang="en-US" sz="2800" dirty="0" smtClean="0"/>
              <a:t>indication of </a:t>
            </a:r>
            <a:r>
              <a:rPr lang="en-US" sz="2800" dirty="0"/>
              <a:t>the presence of the organic matter and may </a:t>
            </a:r>
            <a:r>
              <a:rPr lang="en-US" sz="2800" dirty="0" smtClean="0"/>
              <a:t>occur in </a:t>
            </a:r>
            <a:r>
              <a:rPr lang="en-US" sz="2800" dirty="0"/>
              <a:t>one or more of the following forms:</a:t>
            </a:r>
          </a:p>
          <a:p>
            <a:pPr>
              <a:lnSpc>
                <a:spcPct val="150000"/>
              </a:lnSpc>
            </a:pPr>
            <a:r>
              <a:rPr lang="en-US" sz="2800" dirty="0"/>
              <a:t>• Free ammonia called ammonia nitrogen</a:t>
            </a:r>
          </a:p>
          <a:p>
            <a:pPr>
              <a:lnSpc>
                <a:spcPct val="150000"/>
              </a:lnSpc>
            </a:pPr>
            <a:r>
              <a:rPr lang="en-US" sz="2800" dirty="0"/>
              <a:t>• </a:t>
            </a:r>
            <a:r>
              <a:rPr lang="en-US" sz="2800" dirty="0" err="1"/>
              <a:t>Albuminoid</a:t>
            </a:r>
            <a:r>
              <a:rPr lang="en-US" sz="2800" dirty="0"/>
              <a:t> or Organic Nitrogen</a:t>
            </a:r>
          </a:p>
          <a:p>
            <a:pPr>
              <a:lnSpc>
                <a:spcPct val="150000"/>
              </a:lnSpc>
            </a:pPr>
            <a:r>
              <a:rPr lang="en-US" sz="2800" dirty="0"/>
              <a:t>• Nitrites</a:t>
            </a:r>
          </a:p>
          <a:p>
            <a:pPr>
              <a:lnSpc>
                <a:spcPct val="150000"/>
              </a:lnSpc>
            </a:pPr>
            <a:r>
              <a:rPr lang="en-US" sz="2800" dirty="0"/>
              <a:t>• Nitrates</a:t>
            </a:r>
          </a:p>
        </p:txBody>
      </p:sp>
    </p:spTree>
    <p:extLst>
      <p:ext uri="{BB962C8B-B14F-4D97-AF65-F5344CB8AC3E}">
        <p14:creationId xmlns:p14="http://schemas.microsoft.com/office/powerpoint/2010/main" val="38626699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773" y="382137"/>
            <a:ext cx="11696131" cy="6291617"/>
          </a:xfrm>
        </p:spPr>
        <p:txBody>
          <a:bodyPr>
            <a:normAutofit/>
          </a:bodyPr>
          <a:lstStyle/>
          <a:p>
            <a:pPr>
              <a:lnSpc>
                <a:spcPct val="150000"/>
              </a:lnSpc>
            </a:pPr>
            <a:r>
              <a:rPr lang="en-US" sz="2000" dirty="0"/>
              <a:t>The free ammonia indicates the </a:t>
            </a:r>
            <a:r>
              <a:rPr lang="en-US" sz="2000" dirty="0">
                <a:solidFill>
                  <a:srgbClr val="FF0000"/>
                </a:solidFill>
                <a:effectLst>
                  <a:outerShdw blurRad="38100" dist="38100" dir="2700000" algn="tl">
                    <a:srgbClr val="000000">
                      <a:alpha val="43137"/>
                    </a:srgbClr>
                  </a:outerShdw>
                </a:effectLst>
              </a:rPr>
              <a:t>very first stage </a:t>
            </a:r>
            <a:r>
              <a:rPr lang="en-US" sz="2000" dirty="0"/>
              <a:t>of </a:t>
            </a:r>
            <a:r>
              <a:rPr lang="en-US" sz="2000" dirty="0" smtClean="0"/>
              <a:t>decomposition of </a:t>
            </a:r>
            <a:r>
              <a:rPr lang="en-US" sz="2000" dirty="0"/>
              <a:t>organic matter ( thus indicating recent pollution); </a:t>
            </a:r>
            <a:endParaRPr lang="en-US" sz="2000" dirty="0" smtClean="0"/>
          </a:p>
          <a:p>
            <a:pPr>
              <a:lnSpc>
                <a:spcPct val="150000"/>
              </a:lnSpc>
            </a:pPr>
            <a:r>
              <a:rPr lang="en-US" sz="2000" dirty="0" smtClean="0"/>
              <a:t>Albuminoidal nitrogen - the </a:t>
            </a:r>
            <a:r>
              <a:rPr lang="en-US" sz="2000" dirty="0"/>
              <a:t>quantity of nitrogen in sewage before </a:t>
            </a:r>
            <a:r>
              <a:rPr lang="en-US" sz="2000" dirty="0" smtClean="0"/>
              <a:t>the decomposition </a:t>
            </a:r>
            <a:r>
              <a:rPr lang="en-US" sz="2000" dirty="0"/>
              <a:t>of organic matter. </a:t>
            </a:r>
            <a:endParaRPr lang="en-US" sz="2000" dirty="0" smtClean="0"/>
          </a:p>
          <a:p>
            <a:pPr>
              <a:lnSpc>
                <a:spcPct val="150000"/>
              </a:lnSpc>
            </a:pPr>
            <a:r>
              <a:rPr lang="en-US" sz="2000" dirty="0" smtClean="0"/>
              <a:t>Nitrates - presence of </a:t>
            </a:r>
            <a:r>
              <a:rPr lang="en-US" sz="2000" dirty="0"/>
              <a:t>fully oxidized organic matter in sewage.</a:t>
            </a:r>
          </a:p>
          <a:p>
            <a:pPr>
              <a:lnSpc>
                <a:spcPct val="150000"/>
              </a:lnSpc>
            </a:pPr>
            <a:r>
              <a:rPr lang="en-US" sz="2000" dirty="0" smtClean="0"/>
              <a:t>The </a:t>
            </a:r>
            <a:r>
              <a:rPr lang="en-US" sz="2000" dirty="0"/>
              <a:t>nitrites </a:t>
            </a:r>
            <a:r>
              <a:rPr lang="en-US" sz="2000" dirty="0" smtClean="0"/>
              <a:t>- </a:t>
            </a:r>
            <a:r>
              <a:rPr lang="en-US" sz="2000" dirty="0" smtClean="0">
                <a:solidFill>
                  <a:srgbClr val="FF0000"/>
                </a:solidFill>
              </a:rPr>
              <a:t>intermediate </a:t>
            </a:r>
            <a:r>
              <a:rPr lang="en-US" sz="2000" dirty="0">
                <a:solidFill>
                  <a:srgbClr val="FF0000"/>
                </a:solidFill>
              </a:rPr>
              <a:t>stage of </a:t>
            </a:r>
            <a:r>
              <a:rPr lang="en-US" sz="2000" dirty="0"/>
              <a:t>conversion </a:t>
            </a:r>
            <a:r>
              <a:rPr lang="en-US" sz="2000" dirty="0" smtClean="0"/>
              <a:t>- indicating the progress </a:t>
            </a:r>
            <a:r>
              <a:rPr lang="en-US" sz="2000" dirty="0"/>
              <a:t>of treatment. </a:t>
            </a:r>
            <a:r>
              <a:rPr lang="en-US" sz="2000" dirty="0" smtClean="0"/>
              <a:t> sewage treatment is </a:t>
            </a:r>
            <a:r>
              <a:rPr lang="en-US" sz="2000" dirty="0"/>
              <a:t>incomplete, and sewage is stale. </a:t>
            </a:r>
          </a:p>
          <a:p>
            <a:pPr>
              <a:lnSpc>
                <a:spcPct val="150000"/>
              </a:lnSpc>
            </a:pPr>
            <a:r>
              <a:rPr lang="en-US" sz="2000" dirty="0" smtClean="0"/>
              <a:t>nitrates - well </a:t>
            </a:r>
            <a:r>
              <a:rPr lang="en-US" sz="2000" dirty="0"/>
              <a:t>oxidized and </a:t>
            </a:r>
            <a:r>
              <a:rPr lang="en-US" sz="2000" dirty="0" smtClean="0"/>
              <a:t>treated sewage.</a:t>
            </a:r>
          </a:p>
          <a:p>
            <a:r>
              <a:rPr lang="en-US" sz="2000" dirty="0">
                <a:solidFill>
                  <a:srgbClr val="FF0000"/>
                </a:solidFill>
              </a:rPr>
              <a:t>Nitrites are </a:t>
            </a:r>
            <a:r>
              <a:rPr lang="en-US" sz="2000" dirty="0" smtClean="0">
                <a:solidFill>
                  <a:srgbClr val="FF0000"/>
                </a:solidFill>
              </a:rPr>
              <a:t>dangerous</a:t>
            </a:r>
            <a:r>
              <a:rPr lang="en-US" sz="2000" dirty="0" smtClean="0">
                <a:solidFill>
                  <a:srgbClr val="0070C0"/>
                </a:solidFill>
              </a:rPr>
              <a:t>,  </a:t>
            </a:r>
            <a:r>
              <a:rPr lang="en-US" sz="2000" dirty="0">
                <a:solidFill>
                  <a:srgbClr val="00B050"/>
                </a:solidFill>
              </a:rPr>
              <a:t>Nitrates </a:t>
            </a:r>
            <a:r>
              <a:rPr lang="en-US" sz="2000" dirty="0" smtClean="0">
                <a:solidFill>
                  <a:srgbClr val="00B050"/>
                </a:solidFill>
              </a:rPr>
              <a:t>is </a:t>
            </a:r>
            <a:r>
              <a:rPr lang="en-US" sz="2000" dirty="0">
                <a:solidFill>
                  <a:srgbClr val="00B050"/>
                </a:solidFill>
              </a:rPr>
              <a:t>not dangerous</a:t>
            </a:r>
            <a:r>
              <a:rPr lang="en-US" sz="2000" dirty="0" smtClean="0">
                <a:solidFill>
                  <a:srgbClr val="0070C0"/>
                </a:solidFill>
              </a:rPr>
              <a:t>.</a:t>
            </a:r>
          </a:p>
          <a:p>
            <a:r>
              <a:rPr lang="en-US" sz="2000" dirty="0" smtClean="0"/>
              <a:t>Higher nitrates - adversely </a:t>
            </a:r>
            <a:r>
              <a:rPr lang="en-US" sz="2000" dirty="0"/>
              <a:t>the health of </a:t>
            </a:r>
            <a:r>
              <a:rPr lang="en-US" sz="2000" dirty="0" smtClean="0"/>
              <a:t>infants</a:t>
            </a:r>
            <a:r>
              <a:rPr lang="en-US" sz="2000" dirty="0"/>
              <a:t> </a:t>
            </a:r>
            <a:r>
              <a:rPr lang="en-US" sz="2000" dirty="0" smtClean="0"/>
              <a:t>- </a:t>
            </a:r>
            <a:r>
              <a:rPr lang="en-US" sz="2000" dirty="0" err="1" smtClean="0"/>
              <a:t>mathemoglobinemia</a:t>
            </a:r>
            <a:r>
              <a:rPr lang="en-US" sz="2000" dirty="0" smtClean="0"/>
              <a:t> </a:t>
            </a:r>
            <a:r>
              <a:rPr lang="en-US" sz="2400" dirty="0" smtClean="0">
                <a:solidFill>
                  <a:srgbClr val="002060"/>
                </a:solidFill>
              </a:rPr>
              <a:t>blue </a:t>
            </a:r>
            <a:r>
              <a:rPr lang="en-US" sz="2400" dirty="0">
                <a:solidFill>
                  <a:srgbClr val="002060"/>
                </a:solidFill>
              </a:rPr>
              <a:t>baby </a:t>
            </a:r>
            <a:r>
              <a:rPr lang="en-US" sz="2400" dirty="0" smtClean="0">
                <a:solidFill>
                  <a:srgbClr val="002060"/>
                </a:solidFill>
              </a:rPr>
              <a:t>disease</a:t>
            </a:r>
          </a:p>
          <a:p>
            <a:r>
              <a:rPr lang="en-US" sz="2000" dirty="0" smtClean="0"/>
              <a:t>vomit</a:t>
            </a:r>
            <a:r>
              <a:rPr lang="en-US" sz="2000" dirty="0"/>
              <a:t>; their skin </a:t>
            </a:r>
            <a:r>
              <a:rPr lang="en-US" sz="2000" dirty="0" err="1"/>
              <a:t>colour</a:t>
            </a:r>
            <a:r>
              <a:rPr lang="en-US" sz="2000" dirty="0"/>
              <a:t> may become dark and </a:t>
            </a:r>
            <a:r>
              <a:rPr lang="en-US" sz="2000" dirty="0" smtClean="0"/>
              <a:t>may die </a:t>
            </a:r>
            <a:r>
              <a:rPr lang="en-US" sz="2000" dirty="0"/>
              <a:t>in extreme case</a:t>
            </a:r>
            <a:endParaRPr lang="en-US" sz="2000" dirty="0">
              <a:solidFill>
                <a:srgbClr val="0070C0"/>
              </a:solidFill>
            </a:endParaRPr>
          </a:p>
        </p:txBody>
      </p:sp>
    </p:spTree>
    <p:extLst>
      <p:ext uri="{BB962C8B-B14F-4D97-AF65-F5344CB8AC3E}">
        <p14:creationId xmlns:p14="http://schemas.microsoft.com/office/powerpoint/2010/main" val="5743089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900" y="445827"/>
            <a:ext cx="8596668" cy="1320800"/>
          </a:xfrm>
        </p:spPr>
        <p:txBody>
          <a:bodyPr/>
          <a:lstStyle/>
          <a:p>
            <a:pPr algn="ctr"/>
            <a:r>
              <a:rPr lang="en-US" dirty="0" err="1"/>
              <a:t>Mathemoglobinemia</a:t>
            </a:r>
            <a:endParaRPr lang="en-US" dirty="0"/>
          </a:p>
        </p:txBody>
      </p:sp>
      <p:pic>
        <p:nvPicPr>
          <p:cNvPr id="4" name="Picture 3"/>
          <p:cNvPicPr>
            <a:picLocks noChangeAspect="1"/>
          </p:cNvPicPr>
          <p:nvPr/>
        </p:nvPicPr>
        <p:blipFill>
          <a:blip r:embed="rId2"/>
          <a:stretch>
            <a:fillRect/>
          </a:stretch>
        </p:blipFill>
        <p:spPr>
          <a:xfrm>
            <a:off x="107015" y="1249440"/>
            <a:ext cx="4618468" cy="4708274"/>
          </a:xfrm>
          <a:prstGeom prst="rect">
            <a:avLst/>
          </a:prstGeom>
        </p:spPr>
      </p:pic>
      <p:pic>
        <p:nvPicPr>
          <p:cNvPr id="5" name="Picture 4"/>
          <p:cNvPicPr>
            <a:picLocks noChangeAspect="1"/>
          </p:cNvPicPr>
          <p:nvPr/>
        </p:nvPicPr>
        <p:blipFill>
          <a:blip r:embed="rId3"/>
          <a:stretch>
            <a:fillRect/>
          </a:stretch>
        </p:blipFill>
        <p:spPr>
          <a:xfrm>
            <a:off x="4895270" y="1370842"/>
            <a:ext cx="7073817" cy="4708274"/>
          </a:xfrm>
          <a:prstGeom prst="rect">
            <a:avLst/>
          </a:prstGeom>
        </p:spPr>
      </p:pic>
    </p:spTree>
    <p:extLst>
      <p:ext uri="{BB962C8B-B14F-4D97-AF65-F5344CB8AC3E}">
        <p14:creationId xmlns:p14="http://schemas.microsoft.com/office/powerpoint/2010/main" val="2909346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6701" y="459475"/>
            <a:ext cx="8596668" cy="1320800"/>
          </a:xfrm>
        </p:spPr>
        <p:txBody>
          <a:bodyPr/>
          <a:lstStyle/>
          <a:p>
            <a:r>
              <a:rPr lang="en-US" dirty="0" smtClean="0"/>
              <a:t>Merits and demerits of Septic Tank</a:t>
            </a:r>
            <a:endParaRPr lang="en-US" dirty="0"/>
          </a:p>
        </p:txBody>
      </p:sp>
      <p:sp>
        <p:nvSpPr>
          <p:cNvPr id="3" name="Content Placeholder 2"/>
          <p:cNvSpPr>
            <a:spLocks noGrp="1"/>
          </p:cNvSpPr>
          <p:nvPr>
            <p:ph idx="1"/>
          </p:nvPr>
        </p:nvSpPr>
        <p:spPr>
          <a:xfrm>
            <a:off x="6395035" y="1930852"/>
            <a:ext cx="5546047" cy="4274637"/>
          </a:xfrm>
        </p:spPr>
        <p:txBody>
          <a:bodyPr>
            <a:normAutofit/>
          </a:bodyPr>
          <a:lstStyle/>
          <a:p>
            <a:pPr marL="0" indent="0">
              <a:buNone/>
            </a:pPr>
            <a:r>
              <a:rPr lang="en-US" sz="2800" b="1" dirty="0" smtClean="0"/>
              <a:t>Disadvantage</a:t>
            </a:r>
            <a:endParaRPr lang="en-US" sz="2800" b="1" dirty="0"/>
          </a:p>
          <a:p>
            <a:r>
              <a:rPr lang="en-US" sz="2800" dirty="0"/>
              <a:t>Its size should </a:t>
            </a:r>
            <a:r>
              <a:rPr lang="en-US" sz="2800" dirty="0" smtClean="0"/>
              <a:t>be very </a:t>
            </a:r>
            <a:r>
              <a:rPr lang="en-US" sz="2800" dirty="0"/>
              <a:t>large to </a:t>
            </a:r>
            <a:r>
              <a:rPr lang="en-US" sz="2800" dirty="0" smtClean="0"/>
              <a:t>serve many </a:t>
            </a:r>
            <a:r>
              <a:rPr lang="en-US" sz="2800" dirty="0"/>
              <a:t>people.</a:t>
            </a:r>
          </a:p>
          <a:p>
            <a:r>
              <a:rPr lang="en-US" sz="2800" dirty="0" smtClean="0"/>
              <a:t>Smell </a:t>
            </a:r>
            <a:r>
              <a:rPr lang="en-US" sz="2800" dirty="0"/>
              <a:t>problem</a:t>
            </a:r>
          </a:p>
          <a:p>
            <a:r>
              <a:rPr lang="en-US" sz="2800" dirty="0" smtClean="0"/>
              <a:t>It </a:t>
            </a:r>
            <a:r>
              <a:rPr lang="en-US" sz="2800" dirty="0"/>
              <a:t>needs periodic</a:t>
            </a:r>
          </a:p>
          <a:p>
            <a:r>
              <a:rPr lang="en-US" sz="2800" dirty="0"/>
              <a:t>cleaning.</a:t>
            </a:r>
          </a:p>
        </p:txBody>
      </p:sp>
      <p:sp>
        <p:nvSpPr>
          <p:cNvPr id="4" name="Content Placeholder 2"/>
          <p:cNvSpPr txBox="1">
            <a:spLocks/>
          </p:cNvSpPr>
          <p:nvPr/>
        </p:nvSpPr>
        <p:spPr>
          <a:xfrm>
            <a:off x="884325" y="1930852"/>
            <a:ext cx="4875030"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b="1" dirty="0" smtClean="0"/>
              <a:t>Advantage</a:t>
            </a:r>
          </a:p>
          <a:p>
            <a:r>
              <a:rPr lang="en-US" sz="2800" dirty="0" smtClean="0"/>
              <a:t>It can be easily constructed.</a:t>
            </a:r>
          </a:p>
          <a:p>
            <a:r>
              <a:rPr lang="en-US" sz="2800" dirty="0" smtClean="0"/>
              <a:t>No maintenance problem.</a:t>
            </a:r>
          </a:p>
          <a:p>
            <a:r>
              <a:rPr lang="en-US" sz="2800" dirty="0" smtClean="0"/>
              <a:t>It excellently remove BOD.</a:t>
            </a:r>
          </a:p>
          <a:p>
            <a:r>
              <a:rPr lang="en-US" sz="2800" dirty="0" smtClean="0"/>
              <a:t>Very less amount of solids are produced.</a:t>
            </a:r>
          </a:p>
          <a:p>
            <a:r>
              <a:rPr lang="en-US" sz="2800" dirty="0" smtClean="0"/>
              <a:t>Low cost</a:t>
            </a:r>
            <a:endParaRPr lang="en-US" sz="2800" dirty="0"/>
          </a:p>
        </p:txBody>
      </p:sp>
    </p:spTree>
    <p:extLst>
      <p:ext uri="{BB962C8B-B14F-4D97-AF65-F5344CB8AC3E}">
        <p14:creationId xmlns:p14="http://schemas.microsoft.com/office/powerpoint/2010/main" val="41000392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40" y="157401"/>
            <a:ext cx="8596668" cy="1320800"/>
          </a:xfrm>
        </p:spPr>
        <p:txBody>
          <a:bodyPr/>
          <a:lstStyle/>
          <a:p>
            <a:r>
              <a:rPr lang="en-US" dirty="0"/>
              <a:t>Chlorides Contents</a:t>
            </a:r>
          </a:p>
        </p:txBody>
      </p:sp>
      <p:sp>
        <p:nvSpPr>
          <p:cNvPr id="3" name="Content Placeholder 2"/>
          <p:cNvSpPr>
            <a:spLocks noGrp="1"/>
          </p:cNvSpPr>
          <p:nvPr>
            <p:ph idx="1"/>
          </p:nvPr>
        </p:nvSpPr>
        <p:spPr>
          <a:xfrm>
            <a:off x="0" y="1055121"/>
            <a:ext cx="5732060" cy="5072724"/>
          </a:xfrm>
        </p:spPr>
        <p:txBody>
          <a:bodyPr>
            <a:normAutofit/>
          </a:bodyPr>
          <a:lstStyle/>
          <a:p>
            <a:r>
              <a:rPr lang="en-US" sz="2400" dirty="0" smtClean="0"/>
              <a:t>kitchen </a:t>
            </a:r>
            <a:r>
              <a:rPr lang="en-US" sz="2400" dirty="0"/>
              <a:t>wastes, human feces and </a:t>
            </a:r>
            <a:r>
              <a:rPr lang="en-US" sz="2400" dirty="0" smtClean="0"/>
              <a:t>urinary discharges</a:t>
            </a:r>
          </a:p>
          <a:p>
            <a:r>
              <a:rPr lang="en-US" sz="2400" dirty="0" smtClean="0"/>
              <a:t>normal - </a:t>
            </a:r>
            <a:r>
              <a:rPr lang="en-US" sz="2400" dirty="0" smtClean="0">
                <a:solidFill>
                  <a:srgbClr val="FF0000"/>
                </a:solidFill>
              </a:rPr>
              <a:t>120 </a:t>
            </a:r>
            <a:r>
              <a:rPr lang="en-US" sz="2400" dirty="0">
                <a:solidFill>
                  <a:srgbClr val="FF0000"/>
                </a:solidFill>
              </a:rPr>
              <a:t>mg/lit, </a:t>
            </a:r>
            <a:r>
              <a:rPr lang="en-US" sz="2400" dirty="0" smtClean="0">
                <a:solidFill>
                  <a:srgbClr val="FF0000"/>
                </a:solidFill>
              </a:rPr>
              <a:t>P Limit - </a:t>
            </a:r>
            <a:r>
              <a:rPr lang="en-US" sz="2400" dirty="0">
                <a:solidFill>
                  <a:srgbClr val="FF0000"/>
                </a:solidFill>
              </a:rPr>
              <a:t>250 mg /lit</a:t>
            </a:r>
            <a:r>
              <a:rPr lang="en-US" sz="2400" dirty="0" smtClean="0">
                <a:solidFill>
                  <a:srgbClr val="FF0000"/>
                </a:solidFill>
              </a:rPr>
              <a:t>.</a:t>
            </a:r>
          </a:p>
          <a:p>
            <a:r>
              <a:rPr lang="en-US" sz="2400" dirty="0" smtClean="0"/>
              <a:t>Source : ice cream plants, meat salting etc..</a:t>
            </a:r>
          </a:p>
          <a:p>
            <a:pPr>
              <a:lnSpc>
                <a:spcPct val="150000"/>
              </a:lnSpc>
            </a:pPr>
            <a:r>
              <a:rPr lang="en-US" sz="2400" dirty="0" smtClean="0"/>
              <a:t>Indicates : Industrial wastes </a:t>
            </a:r>
            <a:r>
              <a:rPr lang="en-US" sz="2400" dirty="0"/>
              <a:t>or infiltration of seawater, thereby </a:t>
            </a:r>
            <a:r>
              <a:rPr lang="en-US" sz="2400" dirty="0" smtClean="0"/>
              <a:t>indicating strength </a:t>
            </a:r>
            <a:r>
              <a:rPr lang="en-US" sz="2400" dirty="0"/>
              <a:t>of </a:t>
            </a:r>
            <a:r>
              <a:rPr lang="en-US" sz="2400" dirty="0" smtClean="0"/>
              <a:t>sewage</a:t>
            </a:r>
          </a:p>
          <a:p>
            <a:pPr>
              <a:lnSpc>
                <a:spcPct val="150000"/>
              </a:lnSpc>
            </a:pPr>
            <a:r>
              <a:rPr lang="en-US" sz="2400" dirty="0"/>
              <a:t>standard silver nitrate solution</a:t>
            </a:r>
          </a:p>
        </p:txBody>
      </p:sp>
      <p:pic>
        <p:nvPicPr>
          <p:cNvPr id="4" name="Picture 3"/>
          <p:cNvPicPr>
            <a:picLocks noChangeAspect="1"/>
          </p:cNvPicPr>
          <p:nvPr/>
        </p:nvPicPr>
        <p:blipFill>
          <a:blip r:embed="rId2"/>
          <a:stretch>
            <a:fillRect/>
          </a:stretch>
        </p:blipFill>
        <p:spPr>
          <a:xfrm>
            <a:off x="6561824" y="542733"/>
            <a:ext cx="3048668" cy="3048750"/>
          </a:xfrm>
          <a:prstGeom prst="rect">
            <a:avLst/>
          </a:prstGeom>
        </p:spPr>
      </p:pic>
      <p:pic>
        <p:nvPicPr>
          <p:cNvPr id="5" name="Picture 4"/>
          <p:cNvPicPr>
            <a:picLocks noChangeAspect="1"/>
          </p:cNvPicPr>
          <p:nvPr/>
        </p:nvPicPr>
        <p:blipFill>
          <a:blip r:embed="rId3"/>
          <a:stretch>
            <a:fillRect/>
          </a:stretch>
        </p:blipFill>
        <p:spPr>
          <a:xfrm>
            <a:off x="6158386" y="3875964"/>
            <a:ext cx="3855545" cy="2783543"/>
          </a:xfrm>
          <a:prstGeom prst="rect">
            <a:avLst/>
          </a:prstGeom>
        </p:spPr>
      </p:pic>
    </p:spTree>
    <p:extLst>
      <p:ext uri="{BB962C8B-B14F-4D97-AF65-F5344CB8AC3E}">
        <p14:creationId xmlns:p14="http://schemas.microsoft.com/office/powerpoint/2010/main" val="12269790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Fats, Oils and Greases</a:t>
            </a:r>
          </a:p>
        </p:txBody>
      </p:sp>
      <p:sp>
        <p:nvSpPr>
          <p:cNvPr id="3" name="Content Placeholder 2"/>
          <p:cNvSpPr>
            <a:spLocks noGrp="1"/>
          </p:cNvSpPr>
          <p:nvPr>
            <p:ph idx="1"/>
          </p:nvPr>
        </p:nvSpPr>
        <p:spPr>
          <a:xfrm>
            <a:off x="226958" y="1628326"/>
            <a:ext cx="7470379" cy="5004486"/>
          </a:xfrm>
        </p:spPr>
        <p:txBody>
          <a:bodyPr>
            <a:normAutofit/>
          </a:bodyPr>
          <a:lstStyle/>
          <a:p>
            <a:pPr>
              <a:lnSpc>
                <a:spcPct val="150000"/>
              </a:lnSpc>
            </a:pPr>
            <a:r>
              <a:rPr lang="en-US" sz="2000" dirty="0"/>
              <a:t>from </a:t>
            </a:r>
            <a:r>
              <a:rPr lang="en-US" sz="2000" dirty="0" smtClean="0"/>
              <a:t>the discharge </a:t>
            </a:r>
            <a:r>
              <a:rPr lang="en-US" sz="2000" dirty="0"/>
              <a:t>of animals and vegetable matter, or from </a:t>
            </a:r>
            <a:r>
              <a:rPr lang="en-US" sz="2000" dirty="0" smtClean="0"/>
              <a:t>the garages</a:t>
            </a:r>
            <a:r>
              <a:rPr lang="en-US" sz="2000" dirty="0"/>
              <a:t>, kitchens of hotels and restaurants, etc</a:t>
            </a:r>
            <a:r>
              <a:rPr lang="en-US" sz="2000" dirty="0" smtClean="0"/>
              <a:t>..</a:t>
            </a:r>
          </a:p>
          <a:p>
            <a:pPr>
              <a:lnSpc>
                <a:spcPct val="150000"/>
              </a:lnSpc>
            </a:pPr>
            <a:r>
              <a:rPr lang="en-US" sz="2000" dirty="0"/>
              <a:t>form scum on the top of </a:t>
            </a:r>
            <a:r>
              <a:rPr lang="en-US" sz="2000" dirty="0" smtClean="0"/>
              <a:t>the sedimentation </a:t>
            </a:r>
            <a:r>
              <a:rPr lang="en-US" sz="2000" dirty="0"/>
              <a:t>tanks, clogs the voids of the filter </a:t>
            </a:r>
            <a:r>
              <a:rPr lang="en-US" sz="2000" dirty="0" smtClean="0"/>
              <a:t>media and </a:t>
            </a:r>
            <a:r>
              <a:rPr lang="en-US" sz="2000" dirty="0"/>
              <a:t>affects the diffusion of oxygen</a:t>
            </a:r>
            <a:r>
              <a:rPr lang="en-US" sz="2000" dirty="0" smtClean="0"/>
              <a:t>.</a:t>
            </a:r>
          </a:p>
          <a:p>
            <a:pPr marL="0" indent="0">
              <a:buNone/>
            </a:pPr>
            <a:r>
              <a:rPr lang="en-US" sz="4000" dirty="0">
                <a:solidFill>
                  <a:schemeClr val="accent1">
                    <a:lumMod val="75000"/>
                  </a:schemeClr>
                </a:solidFill>
              </a:rPr>
              <a:t>Toxic</a:t>
            </a:r>
          </a:p>
          <a:p>
            <a:pPr>
              <a:lnSpc>
                <a:spcPct val="150000"/>
              </a:lnSpc>
            </a:pPr>
            <a:r>
              <a:rPr lang="en-US" sz="2000" dirty="0" smtClean="0"/>
              <a:t> </a:t>
            </a:r>
            <a:r>
              <a:rPr lang="en-US" sz="2000" dirty="0"/>
              <a:t>Copper, lead, silver, chromium, </a:t>
            </a:r>
            <a:r>
              <a:rPr lang="en-US" sz="2000" dirty="0" smtClean="0"/>
              <a:t>arsenic, phenols</a:t>
            </a:r>
            <a:r>
              <a:rPr lang="en-US" sz="2000" dirty="0"/>
              <a:t>, boron, cyanides, etc.. are some of </a:t>
            </a:r>
            <a:r>
              <a:rPr lang="en-US" sz="2000" dirty="0" smtClean="0"/>
              <a:t>the</a:t>
            </a:r>
          </a:p>
          <a:p>
            <a:pPr>
              <a:lnSpc>
                <a:spcPct val="150000"/>
              </a:lnSpc>
            </a:pPr>
            <a:r>
              <a:rPr lang="en-US" sz="2000" dirty="0" smtClean="0"/>
              <a:t>Affect microorganisms </a:t>
            </a:r>
            <a:r>
              <a:rPr lang="en-US" sz="2000" dirty="0"/>
              <a:t>resulting in </a:t>
            </a:r>
            <a:r>
              <a:rPr lang="en-US" sz="2000" dirty="0" smtClean="0"/>
              <a:t>malfunctioning from </a:t>
            </a:r>
            <a:r>
              <a:rPr lang="en-US" sz="2000" dirty="0"/>
              <a:t>industrial waste.</a:t>
            </a:r>
          </a:p>
        </p:txBody>
      </p:sp>
      <p:pic>
        <p:nvPicPr>
          <p:cNvPr id="4" name="Picture 3"/>
          <p:cNvPicPr>
            <a:picLocks noChangeAspect="1"/>
          </p:cNvPicPr>
          <p:nvPr/>
        </p:nvPicPr>
        <p:blipFill>
          <a:blip r:embed="rId2"/>
          <a:stretch>
            <a:fillRect/>
          </a:stretch>
        </p:blipFill>
        <p:spPr>
          <a:xfrm>
            <a:off x="7926735" y="254758"/>
            <a:ext cx="4059149" cy="2997893"/>
          </a:xfrm>
          <a:prstGeom prst="rect">
            <a:avLst/>
          </a:prstGeom>
        </p:spPr>
      </p:pic>
      <p:pic>
        <p:nvPicPr>
          <p:cNvPr id="7" name="Picture 6"/>
          <p:cNvPicPr>
            <a:picLocks noChangeAspect="1"/>
          </p:cNvPicPr>
          <p:nvPr/>
        </p:nvPicPr>
        <p:blipFill>
          <a:blip r:embed="rId3"/>
          <a:stretch>
            <a:fillRect/>
          </a:stretch>
        </p:blipFill>
        <p:spPr>
          <a:xfrm>
            <a:off x="7795513" y="3357349"/>
            <a:ext cx="4190371" cy="3392863"/>
          </a:xfrm>
          <a:prstGeom prst="rect">
            <a:avLst/>
          </a:prstGeom>
        </p:spPr>
      </p:pic>
      <p:pic>
        <p:nvPicPr>
          <p:cNvPr id="8" name="Picture 7"/>
          <p:cNvPicPr>
            <a:picLocks noChangeAspect="1"/>
          </p:cNvPicPr>
          <p:nvPr/>
        </p:nvPicPr>
        <p:blipFill>
          <a:blip r:embed="rId4"/>
          <a:stretch>
            <a:fillRect/>
          </a:stretch>
        </p:blipFill>
        <p:spPr>
          <a:xfrm>
            <a:off x="10388038" y="3252651"/>
            <a:ext cx="1827244" cy="1812316"/>
          </a:xfrm>
          <a:prstGeom prst="rect">
            <a:avLst/>
          </a:prstGeom>
        </p:spPr>
      </p:pic>
    </p:spTree>
    <p:extLst>
      <p:ext uri="{BB962C8B-B14F-4D97-AF65-F5344CB8AC3E}">
        <p14:creationId xmlns:p14="http://schemas.microsoft.com/office/powerpoint/2010/main" val="33814994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Sulphides</a:t>
            </a:r>
            <a:r>
              <a:rPr lang="en-US" dirty="0"/>
              <a:t>, Sulphates and Hydrogen Gas</a:t>
            </a:r>
          </a:p>
        </p:txBody>
      </p:sp>
      <p:sp>
        <p:nvSpPr>
          <p:cNvPr id="3" name="Content Placeholder 2"/>
          <p:cNvSpPr>
            <a:spLocks noGrp="1"/>
          </p:cNvSpPr>
          <p:nvPr>
            <p:ph idx="1"/>
          </p:nvPr>
        </p:nvSpPr>
        <p:spPr>
          <a:xfrm>
            <a:off x="267901" y="1450905"/>
            <a:ext cx="10923263" cy="5086373"/>
          </a:xfrm>
        </p:spPr>
        <p:txBody>
          <a:bodyPr>
            <a:normAutofit/>
          </a:bodyPr>
          <a:lstStyle/>
          <a:p>
            <a:r>
              <a:rPr lang="en-US" sz="2400" dirty="0"/>
              <a:t>decomposition of various </a:t>
            </a:r>
            <a:r>
              <a:rPr lang="en-US" sz="2400" dirty="0" err="1"/>
              <a:t>sulphur</a:t>
            </a:r>
            <a:r>
              <a:rPr lang="en-US" sz="2400" dirty="0"/>
              <a:t> containing substances </a:t>
            </a:r>
            <a:r>
              <a:rPr lang="en-US" sz="2400" dirty="0" smtClean="0"/>
              <a:t>in Sewage</a:t>
            </a:r>
          </a:p>
          <a:p>
            <a:r>
              <a:rPr lang="en-US" sz="2400" dirty="0"/>
              <a:t>evolution </a:t>
            </a:r>
            <a:r>
              <a:rPr lang="en-US" sz="2400" dirty="0" smtClean="0"/>
              <a:t>of hydrogen </a:t>
            </a:r>
            <a:r>
              <a:rPr lang="en-US" sz="2400" dirty="0" err="1"/>
              <a:t>sulphide</a:t>
            </a:r>
            <a:r>
              <a:rPr lang="en-US" sz="2400" dirty="0"/>
              <a:t> gas, </a:t>
            </a:r>
            <a:r>
              <a:rPr lang="en-US" sz="2400" dirty="0" smtClean="0"/>
              <a:t>bad </a:t>
            </a:r>
            <a:r>
              <a:rPr lang="en-US" sz="2400" dirty="0" err="1"/>
              <a:t>odours</a:t>
            </a:r>
            <a:r>
              <a:rPr lang="en-US" sz="2400" dirty="0"/>
              <a:t>, </a:t>
            </a:r>
            <a:r>
              <a:rPr lang="en-US" sz="2400" dirty="0" smtClean="0"/>
              <a:t>- corrosion </a:t>
            </a:r>
            <a:r>
              <a:rPr lang="en-US" sz="2400" dirty="0"/>
              <a:t> </a:t>
            </a:r>
            <a:r>
              <a:rPr lang="en-US" sz="2400" dirty="0" smtClean="0"/>
              <a:t>sewer </a:t>
            </a:r>
            <a:r>
              <a:rPr lang="en-US" sz="2400" dirty="0"/>
              <a:t>pipes</a:t>
            </a:r>
            <a:r>
              <a:rPr lang="en-US" sz="2400" dirty="0" smtClean="0"/>
              <a:t>.</a:t>
            </a:r>
          </a:p>
          <a:p>
            <a:r>
              <a:rPr lang="en-US" sz="2400" dirty="0"/>
              <a:t>In aerobic digestion of sewage</a:t>
            </a:r>
            <a:r>
              <a:rPr lang="en-US" sz="2400" dirty="0" smtClean="0"/>
              <a:t>,</a:t>
            </a:r>
          </a:p>
          <a:p>
            <a:pPr lvl="1"/>
            <a:r>
              <a:rPr lang="en-US" sz="2000" dirty="0" err="1"/>
              <a:t>Sulphur</a:t>
            </a:r>
            <a:r>
              <a:rPr lang="en-US" sz="2000" dirty="0"/>
              <a:t> --</a:t>
            </a:r>
            <a:r>
              <a:rPr lang="en-US" sz="2000" dirty="0">
                <a:sym typeface="Wingdings" panose="05000000000000000000" pitchFamily="2" charset="2"/>
              </a:rPr>
              <a:t> </a:t>
            </a:r>
            <a:r>
              <a:rPr lang="en-US" sz="2000" dirty="0" err="1"/>
              <a:t>sulphides</a:t>
            </a:r>
            <a:r>
              <a:rPr lang="en-US" sz="2000" dirty="0"/>
              <a:t>, -</a:t>
            </a:r>
            <a:r>
              <a:rPr lang="en-US" sz="2000" dirty="0">
                <a:sym typeface="Wingdings" panose="05000000000000000000" pitchFamily="2" charset="2"/>
              </a:rPr>
              <a:t> </a:t>
            </a:r>
            <a:r>
              <a:rPr lang="en-US" sz="2000" dirty="0" err="1"/>
              <a:t>sulphates</a:t>
            </a:r>
            <a:r>
              <a:rPr lang="en-US" sz="2000" dirty="0"/>
              <a:t> ions In an-aerobic </a:t>
            </a:r>
            <a:r>
              <a:rPr lang="en-US" sz="2000" dirty="0" smtClean="0"/>
              <a:t>digestion</a:t>
            </a:r>
            <a:endParaRPr lang="en-US" sz="2200" dirty="0"/>
          </a:p>
          <a:p>
            <a:r>
              <a:rPr lang="en-US" sz="2400" dirty="0"/>
              <a:t>In an-aerobic digestion</a:t>
            </a:r>
            <a:endParaRPr lang="en-US" sz="2400" dirty="0" smtClean="0"/>
          </a:p>
          <a:p>
            <a:r>
              <a:rPr lang="en-US" sz="2400" dirty="0" err="1" smtClean="0"/>
              <a:t>sulphates</a:t>
            </a:r>
            <a:r>
              <a:rPr lang="en-US" sz="2400" dirty="0" smtClean="0"/>
              <a:t>  --</a:t>
            </a:r>
            <a:r>
              <a:rPr lang="en-US" sz="2400" dirty="0" smtClean="0">
                <a:sym typeface="Wingdings" panose="05000000000000000000" pitchFamily="2" charset="2"/>
              </a:rPr>
              <a:t> </a:t>
            </a:r>
            <a:r>
              <a:rPr lang="en-US" sz="2400" dirty="0" err="1"/>
              <a:t>sulphides</a:t>
            </a:r>
            <a:r>
              <a:rPr lang="en-US" sz="2400" dirty="0" smtClean="0"/>
              <a:t>, -</a:t>
            </a:r>
            <a:r>
              <a:rPr lang="en-US" dirty="0"/>
              <a:t>H</a:t>
            </a:r>
            <a:r>
              <a:rPr lang="en-US" sz="1100" dirty="0"/>
              <a:t>2</a:t>
            </a:r>
            <a:r>
              <a:rPr lang="en-US" dirty="0"/>
              <a:t>S gas along </a:t>
            </a:r>
            <a:r>
              <a:rPr lang="en-US" dirty="0" smtClean="0"/>
              <a:t>with methane </a:t>
            </a:r>
            <a:r>
              <a:rPr lang="en-US" dirty="0"/>
              <a:t>and carbon dioxide</a:t>
            </a:r>
            <a:endParaRPr lang="en-US" sz="1600" dirty="0"/>
          </a:p>
        </p:txBody>
      </p:sp>
    </p:spTree>
    <p:extLst>
      <p:ext uri="{BB962C8B-B14F-4D97-AF65-F5344CB8AC3E}">
        <p14:creationId xmlns:p14="http://schemas.microsoft.com/office/powerpoint/2010/main" val="34085749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Sulphides</a:t>
            </a:r>
            <a:r>
              <a:rPr lang="en-US" dirty="0"/>
              <a:t>, Sulphates and Hydrogen Gas</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48610" y="1569098"/>
            <a:ext cx="4827058" cy="3201188"/>
          </a:xfrm>
          <a:prstGeom prst="rect">
            <a:avLst/>
          </a:prstGeom>
        </p:spPr>
      </p:pic>
      <p:pic>
        <p:nvPicPr>
          <p:cNvPr id="6" name="Picture 5"/>
          <p:cNvPicPr>
            <a:picLocks noChangeAspect="1"/>
          </p:cNvPicPr>
          <p:nvPr/>
        </p:nvPicPr>
        <p:blipFill>
          <a:blip r:embed="rId3"/>
          <a:stretch>
            <a:fillRect/>
          </a:stretch>
        </p:blipFill>
        <p:spPr>
          <a:xfrm>
            <a:off x="5287745" y="1569098"/>
            <a:ext cx="6904255" cy="4472264"/>
          </a:xfrm>
          <a:prstGeom prst="rect">
            <a:avLst/>
          </a:prstGeom>
        </p:spPr>
      </p:pic>
    </p:spTree>
    <p:extLst>
      <p:ext uri="{BB962C8B-B14F-4D97-AF65-F5344CB8AC3E}">
        <p14:creationId xmlns:p14="http://schemas.microsoft.com/office/powerpoint/2010/main" val="37830724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Dissolved Oxygen</a:t>
            </a:r>
          </a:p>
        </p:txBody>
      </p:sp>
      <p:sp>
        <p:nvSpPr>
          <p:cNvPr id="3" name="Content Placeholder 2"/>
          <p:cNvSpPr>
            <a:spLocks noGrp="1"/>
          </p:cNvSpPr>
          <p:nvPr>
            <p:ph idx="1"/>
          </p:nvPr>
        </p:nvSpPr>
        <p:spPr>
          <a:xfrm>
            <a:off x="363434" y="1737509"/>
            <a:ext cx="4345043" cy="4363040"/>
          </a:xfrm>
        </p:spPr>
        <p:txBody>
          <a:bodyPr>
            <a:noAutofit/>
          </a:bodyPr>
          <a:lstStyle/>
          <a:p>
            <a:pPr>
              <a:lnSpc>
                <a:spcPct val="150000"/>
              </a:lnSpc>
            </a:pPr>
            <a:r>
              <a:rPr lang="en-US" sz="2000" dirty="0"/>
              <a:t>Dissolved oxygen is the amount of oxygen in </a:t>
            </a:r>
            <a:r>
              <a:rPr lang="en-US" sz="2000" dirty="0" smtClean="0"/>
              <a:t>the dissolved </a:t>
            </a:r>
            <a:r>
              <a:rPr lang="en-US" sz="2000" dirty="0"/>
              <a:t>state in the </a:t>
            </a:r>
            <a:r>
              <a:rPr lang="en-US" sz="2000" dirty="0" smtClean="0"/>
              <a:t>wastewater.</a:t>
            </a:r>
          </a:p>
          <a:p>
            <a:pPr>
              <a:lnSpc>
                <a:spcPct val="150000"/>
              </a:lnSpc>
            </a:pPr>
            <a:r>
              <a:rPr lang="en-US" sz="2000" dirty="0"/>
              <a:t>at least 4 mg/l </a:t>
            </a:r>
            <a:r>
              <a:rPr lang="en-US" sz="2000" dirty="0" smtClean="0"/>
              <a:t>of DO </a:t>
            </a:r>
            <a:r>
              <a:rPr lang="en-US" sz="2000" dirty="0"/>
              <a:t>is present in </a:t>
            </a:r>
            <a:r>
              <a:rPr lang="en-US" sz="2000" dirty="0" smtClean="0"/>
              <a:t>it</a:t>
            </a:r>
          </a:p>
          <a:p>
            <a:pPr>
              <a:lnSpc>
                <a:spcPct val="150000"/>
              </a:lnSpc>
            </a:pPr>
            <a:r>
              <a:rPr lang="en-US" sz="2000" dirty="0" smtClean="0"/>
              <a:t>aquatic animals like </a:t>
            </a:r>
            <a:r>
              <a:rPr lang="en-US" sz="2000" dirty="0"/>
              <a:t>fish etc. are likely to be killed near the vicinity </a:t>
            </a:r>
            <a:r>
              <a:rPr lang="en-US" sz="2000" dirty="0" smtClean="0"/>
              <a:t>of disposal</a:t>
            </a:r>
          </a:p>
          <a:p>
            <a:pPr>
              <a:lnSpc>
                <a:spcPct val="150000"/>
              </a:lnSpc>
            </a:pPr>
            <a:endParaRPr lang="en-US" sz="2000" dirty="0"/>
          </a:p>
        </p:txBody>
      </p:sp>
      <p:pic>
        <p:nvPicPr>
          <p:cNvPr id="5" name="Picture 4"/>
          <p:cNvPicPr>
            <a:picLocks noChangeAspect="1"/>
          </p:cNvPicPr>
          <p:nvPr/>
        </p:nvPicPr>
        <p:blipFill>
          <a:blip r:embed="rId2"/>
          <a:stretch>
            <a:fillRect/>
          </a:stretch>
        </p:blipFill>
        <p:spPr>
          <a:xfrm>
            <a:off x="5420353" y="723881"/>
            <a:ext cx="6153502" cy="4707927"/>
          </a:xfrm>
          <a:prstGeom prst="rect">
            <a:avLst/>
          </a:prstGeom>
        </p:spPr>
      </p:pic>
    </p:spTree>
    <p:extLst>
      <p:ext uri="{BB962C8B-B14F-4D97-AF65-F5344CB8AC3E}">
        <p14:creationId xmlns:p14="http://schemas.microsoft.com/office/powerpoint/2010/main" val="38861462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ndalus" panose="02020603050405020304" pitchFamily="18" charset="-78"/>
              </a:rPr>
              <a:t>Biochemical Oxygen Demand</a:t>
            </a:r>
            <a:br>
              <a:rPr lang="en-US" dirty="0">
                <a:latin typeface="Andalus" panose="02020603050405020304" pitchFamily="18" charset="-78"/>
              </a:rPr>
            </a:br>
            <a:endParaRPr lang="en-US" dirty="0"/>
          </a:p>
        </p:txBody>
      </p:sp>
      <p:sp>
        <p:nvSpPr>
          <p:cNvPr id="3" name="Content Placeholder 2"/>
          <p:cNvSpPr>
            <a:spLocks noGrp="1"/>
          </p:cNvSpPr>
          <p:nvPr>
            <p:ph idx="1"/>
          </p:nvPr>
        </p:nvSpPr>
        <p:spPr>
          <a:xfrm>
            <a:off x="677334" y="1505495"/>
            <a:ext cx="10541126" cy="5154611"/>
          </a:xfrm>
        </p:spPr>
        <p:txBody>
          <a:bodyPr>
            <a:noAutofit/>
          </a:bodyPr>
          <a:lstStyle/>
          <a:p>
            <a:pPr marL="0" indent="0">
              <a:lnSpc>
                <a:spcPct val="150000"/>
              </a:lnSpc>
              <a:buNone/>
            </a:pPr>
            <a:r>
              <a:rPr lang="en-US" sz="2400" dirty="0" smtClean="0"/>
              <a:t>There </a:t>
            </a:r>
            <a:r>
              <a:rPr lang="en-US" sz="2400" dirty="0"/>
              <a:t>are two types of organic matter</a:t>
            </a:r>
          </a:p>
          <a:p>
            <a:pPr>
              <a:lnSpc>
                <a:spcPct val="150000"/>
              </a:lnSpc>
            </a:pPr>
            <a:r>
              <a:rPr lang="en-US" sz="2000" dirty="0"/>
              <a:t>• (</a:t>
            </a:r>
            <a:r>
              <a:rPr lang="en-US" sz="2000" dirty="0" err="1"/>
              <a:t>i</a:t>
            </a:r>
            <a:r>
              <a:rPr lang="en-US" sz="2000" dirty="0"/>
              <a:t>) Biodegradable or biologically active</a:t>
            </a:r>
          </a:p>
          <a:p>
            <a:pPr>
              <a:lnSpc>
                <a:spcPct val="150000"/>
              </a:lnSpc>
            </a:pPr>
            <a:r>
              <a:rPr lang="en-US" sz="2000" dirty="0"/>
              <a:t>• (ii) Non biodegradable or biologically inactive</a:t>
            </a:r>
          </a:p>
          <a:p>
            <a:pPr>
              <a:lnSpc>
                <a:spcPct val="150000"/>
              </a:lnSpc>
            </a:pPr>
            <a:r>
              <a:rPr lang="en-US" sz="2000" dirty="0"/>
              <a:t>• Organic matter is often assessed in terms of oxygen </a:t>
            </a:r>
            <a:r>
              <a:rPr lang="en-US" sz="2000" dirty="0" smtClean="0"/>
              <a:t>required to </a:t>
            </a:r>
            <a:r>
              <a:rPr lang="en-US" sz="2000" dirty="0"/>
              <a:t>complete oxidize the organic matter to CO</a:t>
            </a:r>
            <a:r>
              <a:rPr lang="en-US" sz="1400" dirty="0"/>
              <a:t>2</a:t>
            </a:r>
            <a:r>
              <a:rPr lang="en-US" sz="2000" dirty="0"/>
              <a:t>, H</a:t>
            </a:r>
            <a:r>
              <a:rPr lang="en-US" sz="1400" dirty="0"/>
              <a:t>2</a:t>
            </a:r>
            <a:r>
              <a:rPr lang="en-US" sz="2000" dirty="0"/>
              <a:t>O, </a:t>
            </a:r>
            <a:r>
              <a:rPr lang="en-US" sz="2000" dirty="0" smtClean="0"/>
              <a:t>and other </a:t>
            </a:r>
            <a:r>
              <a:rPr lang="en-US" sz="2000" dirty="0"/>
              <a:t>end products of Oxidation.</a:t>
            </a:r>
          </a:p>
          <a:p>
            <a:pPr>
              <a:lnSpc>
                <a:spcPct val="150000"/>
              </a:lnSpc>
            </a:pPr>
            <a:r>
              <a:rPr lang="en-US" sz="2000" dirty="0"/>
              <a:t>• Biochemical Oxygen Demand (BOD) is defined as the </a:t>
            </a:r>
            <a:r>
              <a:rPr lang="en-US" sz="2000" dirty="0" smtClean="0"/>
              <a:t>amount of </a:t>
            </a:r>
            <a:r>
              <a:rPr lang="en-US" sz="2000" dirty="0"/>
              <a:t>oxygen required by the microorganisms (mostly bacteria</a:t>
            </a:r>
            <a:r>
              <a:rPr lang="en-US" sz="2000" dirty="0" smtClean="0"/>
              <a:t>) to </a:t>
            </a:r>
            <a:r>
              <a:rPr lang="en-US" sz="2000" dirty="0"/>
              <a:t>carry out decomposition of biodegradable organic </a:t>
            </a:r>
            <a:r>
              <a:rPr lang="en-US" sz="2000" dirty="0" smtClean="0"/>
              <a:t>matter under </a:t>
            </a:r>
            <a:r>
              <a:rPr lang="en-US" sz="2000" dirty="0"/>
              <a:t>aerobic conditions</a:t>
            </a:r>
            <a:r>
              <a:rPr lang="en-US" sz="2000" dirty="0" smtClean="0"/>
              <a:t>.</a:t>
            </a:r>
          </a:p>
          <a:p>
            <a:r>
              <a:rPr lang="en-US" sz="2000" dirty="0">
                <a:solidFill>
                  <a:schemeClr val="accent1">
                    <a:lumMod val="75000"/>
                  </a:schemeClr>
                </a:solidFill>
              </a:rPr>
              <a:t>Carbonaceous </a:t>
            </a:r>
            <a:r>
              <a:rPr lang="en-US" sz="2000" dirty="0" smtClean="0">
                <a:solidFill>
                  <a:schemeClr val="accent1">
                    <a:lumMod val="75000"/>
                  </a:schemeClr>
                </a:solidFill>
              </a:rPr>
              <a:t>matter - </a:t>
            </a:r>
            <a:r>
              <a:rPr lang="en-US" sz="2000" dirty="0"/>
              <a:t>biodegradable carbonaceous </a:t>
            </a:r>
            <a:r>
              <a:rPr lang="en-US" sz="2000" dirty="0" smtClean="0"/>
              <a:t>material – </a:t>
            </a:r>
            <a:r>
              <a:rPr lang="en-US" sz="2000" dirty="0" err="1" smtClean="0"/>
              <a:t>Heterotrphic</a:t>
            </a:r>
            <a:r>
              <a:rPr lang="en-US" sz="2000" dirty="0" smtClean="0"/>
              <a:t> bacteria</a:t>
            </a:r>
            <a:endParaRPr lang="en-US" sz="2000" dirty="0">
              <a:solidFill>
                <a:schemeClr val="accent1">
                  <a:lumMod val="75000"/>
                </a:schemeClr>
              </a:solidFill>
            </a:endParaRPr>
          </a:p>
          <a:p>
            <a:r>
              <a:rPr lang="en-US" sz="2000" dirty="0" smtClean="0">
                <a:solidFill>
                  <a:schemeClr val="accent1">
                    <a:lumMod val="75000"/>
                  </a:schemeClr>
                </a:solidFill>
              </a:rPr>
              <a:t>Nitrogenous matter - </a:t>
            </a:r>
            <a:r>
              <a:rPr lang="en-US" sz="2000" dirty="0" smtClean="0"/>
              <a:t>nitrogenous matter -</a:t>
            </a:r>
            <a:r>
              <a:rPr lang="en-US" sz="2000" dirty="0"/>
              <a:t>autotrophic bacteria</a:t>
            </a:r>
            <a:endParaRPr lang="en-US" sz="2000" dirty="0">
              <a:solidFill>
                <a:schemeClr val="accent1">
                  <a:lumMod val="75000"/>
                </a:schemeClr>
              </a:solidFill>
            </a:endParaRPr>
          </a:p>
        </p:txBody>
      </p:sp>
    </p:spTree>
    <p:extLst>
      <p:ext uri="{BB962C8B-B14F-4D97-AF65-F5344CB8AC3E}">
        <p14:creationId xmlns:p14="http://schemas.microsoft.com/office/powerpoint/2010/main" val="4204470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029" y="587697"/>
            <a:ext cx="6991989" cy="5103419"/>
          </a:xfrm>
        </p:spPr>
        <p:txBody>
          <a:bodyPr>
            <a:normAutofit/>
          </a:bodyPr>
          <a:lstStyle/>
          <a:p>
            <a:pPr>
              <a:lnSpc>
                <a:spcPct val="150000"/>
              </a:lnSpc>
            </a:pPr>
            <a:r>
              <a:rPr lang="en-US" sz="2000" dirty="0"/>
              <a:t>5 days period is generally chosen for </a:t>
            </a:r>
            <a:r>
              <a:rPr lang="en-US" sz="2000" dirty="0" smtClean="0"/>
              <a:t>the standard </a:t>
            </a:r>
            <a:r>
              <a:rPr lang="en-US" sz="2000" dirty="0"/>
              <a:t>BOD test, during which oxidation is about </a:t>
            </a:r>
            <a:r>
              <a:rPr lang="en-US" sz="2000" dirty="0" smtClean="0"/>
              <a:t>60 to </a:t>
            </a:r>
            <a:r>
              <a:rPr lang="en-US" sz="2000" dirty="0"/>
              <a:t>70 % complete, while within 20 days </a:t>
            </a:r>
            <a:r>
              <a:rPr lang="en-US" sz="2000" dirty="0" smtClean="0"/>
              <a:t>period oxidation </a:t>
            </a:r>
            <a:r>
              <a:rPr lang="en-US" sz="2000" dirty="0"/>
              <a:t>is about 95 % to 99 % complete</a:t>
            </a:r>
            <a:r>
              <a:rPr lang="en-US" sz="2000" dirty="0" smtClean="0"/>
              <a:t>.</a:t>
            </a:r>
          </a:p>
          <a:p>
            <a:pPr>
              <a:lnSpc>
                <a:spcPct val="150000"/>
              </a:lnSpc>
            </a:pPr>
            <a:r>
              <a:rPr lang="en-US" sz="2000" dirty="0" smtClean="0"/>
              <a:t> </a:t>
            </a:r>
            <a:r>
              <a:rPr lang="en-US" sz="2000" dirty="0"/>
              <a:t>A </a:t>
            </a:r>
            <a:r>
              <a:rPr lang="en-US" sz="2000" dirty="0" smtClean="0"/>
              <a:t>constant temperature </a:t>
            </a:r>
            <a:r>
              <a:rPr lang="en-US" sz="2000" dirty="0"/>
              <a:t>of 20</a:t>
            </a:r>
            <a:r>
              <a:rPr lang="en-US" sz="2000" baseline="30000" dirty="0"/>
              <a:t>0</a:t>
            </a:r>
            <a:r>
              <a:rPr lang="en-US" sz="2000" dirty="0"/>
              <a:t> C is maintained during incubation</a:t>
            </a:r>
            <a:r>
              <a:rPr lang="en-US" sz="2000" dirty="0" smtClean="0"/>
              <a:t>. The </a:t>
            </a:r>
            <a:r>
              <a:rPr lang="en-US" sz="2000" dirty="0"/>
              <a:t>BOD value of 5 Day incubation period </a:t>
            </a:r>
            <a:r>
              <a:rPr lang="en-US" sz="2000" dirty="0" smtClean="0"/>
              <a:t>is commonly </a:t>
            </a:r>
            <a:r>
              <a:rPr lang="en-US" sz="2000" dirty="0"/>
              <a:t>written as BOD 5 or simply as BOD</a:t>
            </a:r>
            <a:r>
              <a:rPr lang="en-US" sz="2000" dirty="0" smtClean="0"/>
              <a:t>.</a:t>
            </a:r>
          </a:p>
          <a:p>
            <a:pPr>
              <a:lnSpc>
                <a:spcPct val="150000"/>
              </a:lnSpc>
            </a:pPr>
            <a:r>
              <a:rPr lang="en-US" sz="2000" dirty="0"/>
              <a:t>Another </a:t>
            </a:r>
            <a:r>
              <a:rPr lang="en-US" sz="2000" dirty="0" smtClean="0"/>
              <a:t>reason to </a:t>
            </a:r>
            <a:r>
              <a:rPr lang="en-US" sz="2000" dirty="0"/>
              <a:t>avoid interference of </a:t>
            </a:r>
            <a:r>
              <a:rPr lang="en-US" sz="2000" dirty="0" smtClean="0"/>
              <a:t>nitrification bacteria (starts </a:t>
            </a:r>
            <a:r>
              <a:rPr lang="en-US" sz="2000" dirty="0"/>
              <a:t>after 6th or 7th </a:t>
            </a:r>
            <a:r>
              <a:rPr lang="en-US" sz="2000" dirty="0" smtClean="0"/>
              <a:t>day)</a:t>
            </a:r>
          </a:p>
          <a:p>
            <a:pPr>
              <a:lnSpc>
                <a:spcPct val="150000"/>
              </a:lnSpc>
            </a:pPr>
            <a:endParaRPr lang="en-US" sz="2000" dirty="0"/>
          </a:p>
        </p:txBody>
      </p:sp>
      <p:pic>
        <p:nvPicPr>
          <p:cNvPr id="4" name="Picture 3"/>
          <p:cNvPicPr>
            <a:picLocks noChangeAspect="1"/>
          </p:cNvPicPr>
          <p:nvPr/>
        </p:nvPicPr>
        <p:blipFill>
          <a:blip r:embed="rId2"/>
          <a:stretch>
            <a:fillRect/>
          </a:stretch>
        </p:blipFill>
        <p:spPr>
          <a:xfrm>
            <a:off x="214029" y="5227709"/>
            <a:ext cx="9148311" cy="1265226"/>
          </a:xfrm>
          <a:prstGeom prst="rect">
            <a:avLst/>
          </a:prstGeom>
        </p:spPr>
      </p:pic>
      <p:pic>
        <p:nvPicPr>
          <p:cNvPr id="5" name="Picture 4"/>
          <p:cNvPicPr>
            <a:picLocks noChangeAspect="1"/>
          </p:cNvPicPr>
          <p:nvPr/>
        </p:nvPicPr>
        <p:blipFill>
          <a:blip r:embed="rId3"/>
          <a:stretch>
            <a:fillRect/>
          </a:stretch>
        </p:blipFill>
        <p:spPr>
          <a:xfrm>
            <a:off x="7921687" y="187486"/>
            <a:ext cx="3810835" cy="4712860"/>
          </a:xfrm>
          <a:prstGeom prst="rect">
            <a:avLst/>
          </a:prstGeom>
        </p:spPr>
      </p:pic>
    </p:spTree>
    <p:extLst>
      <p:ext uri="{BB962C8B-B14F-4D97-AF65-F5344CB8AC3E}">
        <p14:creationId xmlns:p14="http://schemas.microsoft.com/office/powerpoint/2010/main" val="37110072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854" t="14502" r="13646" b="39320"/>
          <a:stretch/>
        </p:blipFill>
        <p:spPr>
          <a:xfrm>
            <a:off x="7028597" y="1493324"/>
            <a:ext cx="5104637" cy="391690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2"/>
          <a:srcRect l="3809" t="65470" r="-225" b="-986"/>
          <a:stretch/>
        </p:blipFill>
        <p:spPr>
          <a:xfrm>
            <a:off x="0" y="0"/>
            <a:ext cx="7028597" cy="298664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l="3188" t="22075" r="18173" b="28532"/>
          <a:stretch/>
        </p:blipFill>
        <p:spPr>
          <a:xfrm>
            <a:off x="371085" y="3043451"/>
            <a:ext cx="5434482" cy="38145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38937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18" t="2097" r="48763" b="87380"/>
          <a:stretch/>
        </p:blipFill>
        <p:spPr>
          <a:xfrm>
            <a:off x="2145456" y="383012"/>
            <a:ext cx="4443892" cy="130931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2"/>
          <a:srcRect l="630" t="21499" r="-630" b="31767"/>
          <a:stretch/>
        </p:blipFill>
        <p:spPr>
          <a:xfrm>
            <a:off x="1616110" y="1919856"/>
            <a:ext cx="6916326" cy="45355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06200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420" y="0"/>
            <a:ext cx="8596668" cy="1320800"/>
          </a:xfrm>
        </p:spPr>
        <p:txBody>
          <a:bodyPr/>
          <a:lstStyle/>
          <a:p>
            <a:pPr algn="ctr"/>
            <a:r>
              <a:rPr lang="en-US" dirty="0"/>
              <a:t>BOD Curve</a:t>
            </a:r>
          </a:p>
        </p:txBody>
      </p:sp>
      <p:pic>
        <p:nvPicPr>
          <p:cNvPr id="4" name="Picture 3"/>
          <p:cNvPicPr>
            <a:picLocks noChangeAspect="1"/>
          </p:cNvPicPr>
          <p:nvPr/>
        </p:nvPicPr>
        <p:blipFill>
          <a:blip r:embed="rId2"/>
          <a:stretch>
            <a:fillRect/>
          </a:stretch>
        </p:blipFill>
        <p:spPr>
          <a:xfrm>
            <a:off x="1272420" y="787857"/>
            <a:ext cx="9191754" cy="5658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6941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472" y="2029476"/>
            <a:ext cx="8243247" cy="3616727"/>
          </a:xfrm>
          <a:prstGeom prst="rect">
            <a:avLst/>
          </a:prstGeom>
        </p:spPr>
      </p:pic>
      <p:sp>
        <p:nvSpPr>
          <p:cNvPr id="2" name="Title 1"/>
          <p:cNvSpPr>
            <a:spLocks noGrp="1"/>
          </p:cNvSpPr>
          <p:nvPr>
            <p:ph type="title"/>
          </p:nvPr>
        </p:nvSpPr>
        <p:spPr>
          <a:xfrm>
            <a:off x="1330477" y="14411"/>
            <a:ext cx="8596668" cy="1320800"/>
          </a:xfrm>
        </p:spPr>
        <p:txBody>
          <a:bodyPr>
            <a:normAutofit fontScale="90000"/>
          </a:bodyPr>
          <a:lstStyle/>
          <a:p>
            <a:pPr algn="ctr"/>
            <a:r>
              <a:rPr lang="en-US" b="1" dirty="0" smtClean="0"/>
              <a:t>Oxidation pond/ Waste </a:t>
            </a:r>
            <a:r>
              <a:rPr lang="en-US" b="1" dirty="0"/>
              <a:t>Stabilization Ponds</a:t>
            </a:r>
            <a:r>
              <a:rPr lang="en-US" dirty="0"/>
              <a:t/>
            </a:r>
            <a:br>
              <a:rPr lang="en-US" dirty="0"/>
            </a:br>
            <a:endParaRPr lang="en-US" dirty="0"/>
          </a:p>
        </p:txBody>
      </p:sp>
      <p:sp>
        <p:nvSpPr>
          <p:cNvPr id="3" name="Content Placeholder 2"/>
          <p:cNvSpPr>
            <a:spLocks noGrp="1"/>
          </p:cNvSpPr>
          <p:nvPr>
            <p:ph idx="1"/>
          </p:nvPr>
        </p:nvSpPr>
        <p:spPr>
          <a:xfrm>
            <a:off x="369477" y="489797"/>
            <a:ext cx="11166323" cy="4472439"/>
          </a:xfrm>
        </p:spPr>
        <p:txBody>
          <a:bodyPr>
            <a:normAutofit/>
          </a:bodyPr>
          <a:lstStyle/>
          <a:p>
            <a:pPr algn="just">
              <a:lnSpc>
                <a:spcPct val="150000"/>
              </a:lnSpc>
            </a:pPr>
            <a:r>
              <a:rPr lang="en-US" sz="2000" dirty="0"/>
              <a:t>a body of  wastewater employed with the </a:t>
            </a:r>
            <a:r>
              <a:rPr lang="en-US" sz="2000" dirty="0">
                <a:solidFill>
                  <a:srgbClr val="00B050"/>
                </a:solidFill>
              </a:rPr>
              <a:t>retention of wastewater or organic wastes until the wastes are rendered stable and inoffensive for discharge into stream </a:t>
            </a:r>
            <a:r>
              <a:rPr lang="en-US" sz="2000" dirty="0"/>
              <a:t>through physical, chemical and biological processes involving the action of </a:t>
            </a:r>
            <a:r>
              <a:rPr lang="en-US" sz="2000" dirty="0">
                <a:solidFill>
                  <a:srgbClr val="FF0000"/>
                </a:solidFill>
              </a:rPr>
              <a:t>algae and bacteria</a:t>
            </a:r>
            <a:r>
              <a:rPr lang="en-US" sz="2000" dirty="0"/>
              <a:t> under the influence of </a:t>
            </a:r>
            <a:r>
              <a:rPr lang="en-US" sz="2000" dirty="0">
                <a:solidFill>
                  <a:schemeClr val="accent1">
                    <a:lumMod val="75000"/>
                  </a:schemeClr>
                </a:solidFill>
              </a:rPr>
              <a:t>sunlight and air</a:t>
            </a:r>
          </a:p>
        </p:txBody>
      </p:sp>
      <p:sp>
        <p:nvSpPr>
          <p:cNvPr id="9" name="Rectangle 8"/>
          <p:cNvSpPr/>
          <p:nvPr/>
        </p:nvSpPr>
        <p:spPr>
          <a:xfrm>
            <a:off x="856342" y="5708764"/>
            <a:ext cx="11567886" cy="461665"/>
          </a:xfrm>
          <a:prstGeom prst="rect">
            <a:avLst/>
          </a:prstGeom>
        </p:spPr>
        <p:txBody>
          <a:bodyPr wrap="square">
            <a:spAutoFit/>
          </a:bodyPr>
          <a:lstStyle/>
          <a:p>
            <a:r>
              <a:rPr lang="en-US" sz="2400" dirty="0" smtClean="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1.6 mg of oxygen is released by the algae/mg </a:t>
            </a: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of dry organic cell material synthesized</a:t>
            </a:r>
            <a:endParaRPr lang="en-US" sz="2400" dirty="0"/>
          </a:p>
        </p:txBody>
      </p:sp>
      <p:sp>
        <p:nvSpPr>
          <p:cNvPr id="10" name="Rectangle 9"/>
          <p:cNvSpPr/>
          <p:nvPr/>
        </p:nvSpPr>
        <p:spPr>
          <a:xfrm>
            <a:off x="924546" y="6232990"/>
            <a:ext cx="3647152" cy="369332"/>
          </a:xfrm>
          <a:prstGeom prst="rect">
            <a:avLst/>
          </a:prstGeom>
        </p:spPr>
        <p:txBody>
          <a:bodyPr wrap="none">
            <a:spAutoFit/>
          </a:bodyPr>
          <a:lstStyle/>
          <a:p>
            <a:r>
              <a:rPr lang="en-US" dirty="0" smtClean="0"/>
              <a:t>Optimum temperature 30 to 35</a:t>
            </a:r>
            <a:r>
              <a:rPr lang="en-US" baseline="30000" dirty="0" smtClean="0"/>
              <a:t>o</a:t>
            </a:r>
            <a:r>
              <a:rPr lang="en-US" dirty="0" smtClean="0"/>
              <a:t>C</a:t>
            </a:r>
          </a:p>
        </p:txBody>
      </p:sp>
    </p:spTree>
    <p:extLst>
      <p:ext uri="{BB962C8B-B14F-4D97-AF65-F5344CB8AC3E}">
        <p14:creationId xmlns:p14="http://schemas.microsoft.com/office/powerpoint/2010/main" val="855667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96633" y="1654628"/>
            <a:ext cx="5002970" cy="3967740"/>
          </a:xfrm>
          <a:prstGeom prst="rect">
            <a:avLst/>
          </a:prstGeom>
        </p:spPr>
      </p:pic>
      <p:sp>
        <p:nvSpPr>
          <p:cNvPr id="2" name="Title 1"/>
          <p:cNvSpPr>
            <a:spLocks noGrp="1"/>
          </p:cNvSpPr>
          <p:nvPr>
            <p:ph type="title"/>
          </p:nvPr>
        </p:nvSpPr>
        <p:spPr>
          <a:xfrm>
            <a:off x="720877" y="333828"/>
            <a:ext cx="8596668" cy="1320800"/>
          </a:xfrm>
        </p:spPr>
        <p:txBody>
          <a:bodyPr/>
          <a:lstStyle/>
          <a:p>
            <a:r>
              <a:rPr lang="en-US" dirty="0"/>
              <a:t>Limitation of BOD Test</a:t>
            </a:r>
          </a:p>
        </p:txBody>
      </p:sp>
      <p:sp>
        <p:nvSpPr>
          <p:cNvPr id="3" name="Content Placeholder 2"/>
          <p:cNvSpPr>
            <a:spLocks noGrp="1"/>
          </p:cNvSpPr>
          <p:nvPr>
            <p:ph idx="1"/>
          </p:nvPr>
        </p:nvSpPr>
        <p:spPr>
          <a:xfrm>
            <a:off x="140304" y="849085"/>
            <a:ext cx="7944153" cy="4922382"/>
          </a:xfrm>
        </p:spPr>
        <p:txBody>
          <a:bodyPr>
            <a:noAutofit/>
          </a:bodyPr>
          <a:lstStyle/>
          <a:p>
            <a:pPr>
              <a:lnSpc>
                <a:spcPct val="150000"/>
              </a:lnSpc>
            </a:pPr>
            <a:r>
              <a:rPr lang="en-US" sz="2400" dirty="0"/>
              <a:t>It measures only the biodegradable organic matter.</a:t>
            </a:r>
          </a:p>
          <a:p>
            <a:pPr>
              <a:lnSpc>
                <a:spcPct val="150000"/>
              </a:lnSpc>
            </a:pPr>
            <a:r>
              <a:rPr lang="en-US" sz="2400" dirty="0" smtClean="0"/>
              <a:t>Time </a:t>
            </a:r>
            <a:r>
              <a:rPr lang="en-US" sz="2400" dirty="0"/>
              <a:t>duration of the test is very long i.e. 5 days, so </a:t>
            </a:r>
            <a:r>
              <a:rPr lang="en-US" sz="2400" dirty="0" smtClean="0"/>
              <a:t>if quick </a:t>
            </a:r>
            <a:r>
              <a:rPr lang="en-US" sz="2400" dirty="0"/>
              <a:t>results are needed it is not useful.</a:t>
            </a:r>
          </a:p>
          <a:p>
            <a:pPr>
              <a:lnSpc>
                <a:spcPct val="150000"/>
              </a:lnSpc>
            </a:pPr>
            <a:r>
              <a:rPr lang="en-US" sz="2400" dirty="0" smtClean="0"/>
              <a:t> </a:t>
            </a:r>
            <a:r>
              <a:rPr lang="en-US" sz="2400" dirty="0"/>
              <a:t>Pretreatment is needed if the sample contains </a:t>
            </a:r>
            <a:r>
              <a:rPr lang="en-US" sz="2400" dirty="0" smtClean="0"/>
              <a:t>toxic waste</a:t>
            </a:r>
            <a:r>
              <a:rPr lang="en-US" sz="2400" dirty="0"/>
              <a:t>.</a:t>
            </a:r>
          </a:p>
          <a:p>
            <a:pPr>
              <a:lnSpc>
                <a:spcPct val="150000"/>
              </a:lnSpc>
            </a:pPr>
            <a:r>
              <a:rPr lang="en-US" sz="2400" dirty="0" smtClean="0"/>
              <a:t> </a:t>
            </a:r>
            <a:r>
              <a:rPr lang="en-US" sz="2400" dirty="0"/>
              <a:t>Nitrifying bacteria can cause interferences and </a:t>
            </a:r>
            <a:r>
              <a:rPr lang="en-US" sz="2400" dirty="0" smtClean="0"/>
              <a:t>could give </a:t>
            </a:r>
            <a:r>
              <a:rPr lang="en-US" sz="2400" dirty="0"/>
              <a:t>higher results. To avoid them proper care must </a:t>
            </a:r>
            <a:r>
              <a:rPr lang="en-US" sz="2400" dirty="0" smtClean="0"/>
              <a:t>be taken</a:t>
            </a:r>
            <a:r>
              <a:rPr lang="en-US" sz="2400" dirty="0"/>
              <a:t>.</a:t>
            </a:r>
          </a:p>
          <a:p>
            <a:pPr>
              <a:lnSpc>
                <a:spcPct val="150000"/>
              </a:lnSpc>
            </a:pPr>
            <a:r>
              <a:rPr lang="en-US" sz="2400" dirty="0" smtClean="0"/>
              <a:t>It </a:t>
            </a:r>
            <a:r>
              <a:rPr lang="en-US" sz="2400" dirty="0"/>
              <a:t>is essential, to have high concentration of </a:t>
            </a:r>
            <a:r>
              <a:rPr lang="en-US" sz="2400" dirty="0" smtClean="0"/>
              <a:t>active bacteria </a:t>
            </a:r>
            <a:r>
              <a:rPr lang="en-US" sz="2400" dirty="0"/>
              <a:t>present in the sample.</a:t>
            </a:r>
          </a:p>
        </p:txBody>
      </p:sp>
    </p:spTree>
    <p:extLst>
      <p:ext uri="{BB962C8B-B14F-4D97-AF65-F5344CB8AC3E}">
        <p14:creationId xmlns:p14="http://schemas.microsoft.com/office/powerpoint/2010/main" val="25349180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42894" y="2260601"/>
            <a:ext cx="3789196" cy="2823028"/>
          </a:xfrm>
          <a:prstGeom prst="rect">
            <a:avLst/>
          </a:prstGeom>
        </p:spPr>
      </p:pic>
      <p:sp>
        <p:nvSpPr>
          <p:cNvPr id="2" name="Title 1"/>
          <p:cNvSpPr>
            <a:spLocks noGrp="1"/>
          </p:cNvSpPr>
          <p:nvPr>
            <p:ph type="title"/>
          </p:nvPr>
        </p:nvSpPr>
        <p:spPr>
          <a:xfrm>
            <a:off x="677334" y="188686"/>
            <a:ext cx="8596668" cy="1320800"/>
          </a:xfrm>
        </p:spPr>
        <p:txBody>
          <a:bodyPr/>
          <a:lstStyle/>
          <a:p>
            <a:pPr algn="ctr"/>
            <a:r>
              <a:rPr lang="en-US" dirty="0"/>
              <a:t>Chemical Oxygen Demand</a:t>
            </a:r>
          </a:p>
        </p:txBody>
      </p:sp>
      <p:sp>
        <p:nvSpPr>
          <p:cNvPr id="3" name="Content Placeholder 2"/>
          <p:cNvSpPr>
            <a:spLocks noGrp="1"/>
          </p:cNvSpPr>
          <p:nvPr>
            <p:ph idx="1"/>
          </p:nvPr>
        </p:nvSpPr>
        <p:spPr>
          <a:xfrm>
            <a:off x="0" y="849086"/>
            <a:ext cx="9579429" cy="5021943"/>
          </a:xfrm>
        </p:spPr>
        <p:txBody>
          <a:bodyPr>
            <a:normAutofit fontScale="92500"/>
          </a:bodyPr>
          <a:lstStyle/>
          <a:p>
            <a:pPr>
              <a:lnSpc>
                <a:spcPct val="150000"/>
              </a:lnSpc>
            </a:pPr>
            <a:r>
              <a:rPr lang="en-US" sz="2400" dirty="0"/>
              <a:t>COD can </a:t>
            </a:r>
            <a:r>
              <a:rPr lang="en-US" sz="2400" dirty="0" smtClean="0"/>
              <a:t>be defined </a:t>
            </a:r>
            <a:r>
              <a:rPr lang="en-US" sz="2400" dirty="0"/>
              <a:t>as amount of oxygen required to </a:t>
            </a:r>
            <a:r>
              <a:rPr lang="en-US" sz="2400" dirty="0" smtClean="0"/>
              <a:t>chemically oxidize </a:t>
            </a:r>
            <a:r>
              <a:rPr lang="en-US" sz="2400" dirty="0"/>
              <a:t>organic matter using a strong oxidizing agent </a:t>
            </a:r>
            <a:r>
              <a:rPr lang="en-US" sz="2400" dirty="0" smtClean="0"/>
              <a:t>like potassium </a:t>
            </a:r>
            <a:r>
              <a:rPr lang="en-US" sz="2400" dirty="0"/>
              <a:t>dichromate under acidic condition.</a:t>
            </a:r>
            <a:endParaRPr lang="en-US" sz="2400" dirty="0" smtClean="0"/>
          </a:p>
          <a:p>
            <a:pPr>
              <a:lnSpc>
                <a:spcPct val="150000"/>
              </a:lnSpc>
            </a:pPr>
            <a:r>
              <a:rPr lang="en-US" sz="2400" dirty="0" smtClean="0"/>
              <a:t>COD </a:t>
            </a:r>
            <a:r>
              <a:rPr lang="en-US" sz="2400" dirty="0"/>
              <a:t>test, takes 3 hours </a:t>
            </a:r>
            <a:r>
              <a:rPr lang="en-US" sz="2400" dirty="0" smtClean="0"/>
              <a:t>in comparison </a:t>
            </a:r>
            <a:r>
              <a:rPr lang="en-US" sz="2400" dirty="0"/>
              <a:t>to 5 days for BOD </a:t>
            </a:r>
            <a:r>
              <a:rPr lang="en-US" sz="2400" dirty="0" smtClean="0"/>
              <a:t>test</a:t>
            </a:r>
          </a:p>
          <a:p>
            <a:pPr>
              <a:lnSpc>
                <a:spcPct val="150000"/>
              </a:lnSpc>
            </a:pPr>
            <a:r>
              <a:rPr lang="en-US" sz="2400" dirty="0"/>
              <a:t>In COD test, a </a:t>
            </a:r>
            <a:r>
              <a:rPr lang="en-US" sz="2400" dirty="0" smtClean="0"/>
              <a:t>strong chemical </a:t>
            </a:r>
            <a:r>
              <a:rPr lang="en-US" sz="2400" dirty="0"/>
              <a:t>oxidizing agent like potassium dichromate </a:t>
            </a:r>
            <a:r>
              <a:rPr lang="en-US" sz="2400" dirty="0" smtClean="0"/>
              <a:t>is used </a:t>
            </a:r>
            <a:r>
              <a:rPr lang="en-US" sz="2400" dirty="0"/>
              <a:t>in acidic medium to oxidize the organic </a:t>
            </a:r>
            <a:r>
              <a:rPr lang="en-US" sz="2400" dirty="0" smtClean="0"/>
              <a:t>matter present </a:t>
            </a:r>
            <a:r>
              <a:rPr lang="en-US" sz="2400" dirty="0"/>
              <a:t>in the </a:t>
            </a:r>
            <a:r>
              <a:rPr lang="en-US" sz="2400" dirty="0" smtClean="0"/>
              <a:t>waste</a:t>
            </a:r>
          </a:p>
          <a:p>
            <a:pPr>
              <a:lnSpc>
                <a:spcPct val="150000"/>
              </a:lnSpc>
            </a:pPr>
            <a:r>
              <a:rPr lang="en-US" sz="2400" dirty="0"/>
              <a:t>Almost all type of organic matter </a:t>
            </a:r>
            <a:r>
              <a:rPr lang="en-US" sz="2400" dirty="0" smtClean="0"/>
              <a:t>with a </a:t>
            </a:r>
            <a:r>
              <a:rPr lang="en-US" sz="2400" dirty="0"/>
              <a:t>few exceptions can be oxidized by the action of </a:t>
            </a:r>
            <a:r>
              <a:rPr lang="en-US" sz="2400" dirty="0" smtClean="0"/>
              <a:t>strong oxidizing </a:t>
            </a:r>
            <a:r>
              <a:rPr lang="en-US" sz="2400" dirty="0"/>
              <a:t>agents under acidic conditions.</a:t>
            </a:r>
          </a:p>
        </p:txBody>
      </p:sp>
      <p:sp>
        <p:nvSpPr>
          <p:cNvPr id="5" name="Content Placeholder 2"/>
          <p:cNvSpPr txBox="1">
            <a:spLocks/>
          </p:cNvSpPr>
          <p:nvPr/>
        </p:nvSpPr>
        <p:spPr>
          <a:xfrm>
            <a:off x="117125" y="5820770"/>
            <a:ext cx="4672589" cy="103723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smtClean="0">
                <a:solidFill>
                  <a:schemeClr val="accent1">
                    <a:lumMod val="75000"/>
                  </a:schemeClr>
                </a:solidFill>
              </a:rPr>
              <a:t>Total Organic Carbon</a:t>
            </a:r>
          </a:p>
          <a:p>
            <a:r>
              <a:rPr lang="en-US" sz="2000" smtClean="0">
                <a:solidFill>
                  <a:schemeClr val="accent1">
                    <a:lumMod val="75000"/>
                  </a:schemeClr>
                </a:solidFill>
              </a:rPr>
              <a:t>Theoretical Oxygen Demand</a:t>
            </a:r>
            <a:endParaRPr lang="en-US" sz="2000" dirty="0">
              <a:solidFill>
                <a:schemeClr val="accent1">
                  <a:lumMod val="75000"/>
                </a:schemeClr>
              </a:solidFill>
            </a:endParaRPr>
          </a:p>
        </p:txBody>
      </p:sp>
    </p:spTree>
    <p:extLst>
      <p:ext uri="{BB962C8B-B14F-4D97-AF65-F5344CB8AC3E}">
        <p14:creationId xmlns:p14="http://schemas.microsoft.com/office/powerpoint/2010/main" val="28165726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Characteristics</a:t>
            </a:r>
            <a:br>
              <a:rPr lang="en-US" dirty="0"/>
            </a:br>
            <a:endParaRPr lang="en-US" dirty="0"/>
          </a:p>
        </p:txBody>
      </p:sp>
      <p:sp>
        <p:nvSpPr>
          <p:cNvPr id="3" name="Content Placeholder 2"/>
          <p:cNvSpPr>
            <a:spLocks noGrp="1"/>
          </p:cNvSpPr>
          <p:nvPr>
            <p:ph idx="1"/>
          </p:nvPr>
        </p:nvSpPr>
        <p:spPr>
          <a:xfrm>
            <a:off x="474134" y="1405846"/>
            <a:ext cx="10803466" cy="5169125"/>
          </a:xfrm>
        </p:spPr>
        <p:txBody>
          <a:bodyPr>
            <a:normAutofit/>
          </a:bodyPr>
          <a:lstStyle/>
          <a:p>
            <a:pPr>
              <a:lnSpc>
                <a:spcPct val="150000"/>
              </a:lnSpc>
            </a:pPr>
            <a:r>
              <a:rPr lang="en-US" sz="2800" dirty="0"/>
              <a:t>microorganisms </a:t>
            </a:r>
            <a:r>
              <a:rPr lang="en-US" sz="2800" dirty="0" smtClean="0"/>
              <a:t>like </a:t>
            </a:r>
            <a:r>
              <a:rPr lang="pt-BR" sz="2800" dirty="0" smtClean="0"/>
              <a:t>bacteria</a:t>
            </a:r>
            <a:r>
              <a:rPr lang="pt-BR" sz="2800" dirty="0"/>
              <a:t>, algae, fungi, protozoa, etc. bacteria being </a:t>
            </a:r>
            <a:r>
              <a:rPr lang="pt-BR" sz="2800" dirty="0" smtClean="0"/>
              <a:t>the </a:t>
            </a:r>
            <a:r>
              <a:rPr lang="en-US" sz="2800" dirty="0" smtClean="0"/>
              <a:t>most </a:t>
            </a:r>
            <a:r>
              <a:rPr lang="en-US" sz="2800" dirty="0"/>
              <a:t>predominant. Most of the bacteria found in </a:t>
            </a:r>
            <a:r>
              <a:rPr lang="en-US" sz="2800" dirty="0" smtClean="0"/>
              <a:t>the sewage </a:t>
            </a:r>
            <a:r>
              <a:rPr lang="en-US" sz="2800" dirty="0"/>
              <a:t>are harmless non-pathogenic bacteria</a:t>
            </a:r>
            <a:r>
              <a:rPr lang="en-US" sz="2800" dirty="0" smtClean="0"/>
              <a:t>.</a:t>
            </a:r>
          </a:p>
          <a:p>
            <a:pPr>
              <a:lnSpc>
                <a:spcPct val="150000"/>
              </a:lnSpc>
            </a:pPr>
            <a:r>
              <a:rPr lang="en-US" sz="2800" dirty="0"/>
              <a:t>at the time of outbreak </a:t>
            </a:r>
            <a:r>
              <a:rPr lang="en-US" sz="2800" dirty="0" smtClean="0"/>
              <a:t>of epidemics</a:t>
            </a:r>
            <a:r>
              <a:rPr lang="en-US" sz="2800" dirty="0"/>
              <a:t>, certain tests may be done to find the type </a:t>
            </a:r>
            <a:r>
              <a:rPr lang="en-US" sz="2800" dirty="0" smtClean="0"/>
              <a:t>of pathogens</a:t>
            </a:r>
          </a:p>
          <a:p>
            <a:pPr marL="0" indent="0">
              <a:lnSpc>
                <a:spcPct val="150000"/>
              </a:lnSpc>
              <a:buNone/>
            </a:pPr>
            <a:endParaRPr lang="en-US" sz="3600" dirty="0">
              <a:solidFill>
                <a:schemeClr val="accent1">
                  <a:lumMod val="75000"/>
                </a:schemeClr>
              </a:solidFill>
            </a:endParaRPr>
          </a:p>
        </p:txBody>
      </p:sp>
    </p:spTree>
    <p:extLst>
      <p:ext uri="{BB962C8B-B14F-4D97-AF65-F5344CB8AC3E}">
        <p14:creationId xmlns:p14="http://schemas.microsoft.com/office/powerpoint/2010/main" val="13206069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52813"/>
            <a:ext cx="12070499" cy="7110813"/>
          </a:xfrm>
          <a:prstGeom prst="rect">
            <a:avLst/>
          </a:prstGeom>
        </p:spPr>
      </p:pic>
    </p:spTree>
    <p:extLst>
      <p:ext uri="{BB962C8B-B14F-4D97-AF65-F5344CB8AC3E}">
        <p14:creationId xmlns:p14="http://schemas.microsoft.com/office/powerpoint/2010/main" val="40974901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938" y="0"/>
            <a:ext cx="8596668" cy="1320800"/>
          </a:xfrm>
        </p:spPr>
        <p:txBody>
          <a:bodyPr/>
          <a:lstStyle/>
          <a:p>
            <a:pPr algn="ctr"/>
            <a:r>
              <a:rPr lang="en-US" b="1" dirty="0" smtClean="0"/>
              <a:t>SAMPLING TECHNIQUES </a:t>
            </a:r>
            <a:endParaRPr lang="en-US" dirty="0"/>
          </a:p>
        </p:txBody>
      </p:sp>
      <p:sp>
        <p:nvSpPr>
          <p:cNvPr id="3" name="Content Placeholder 2"/>
          <p:cNvSpPr>
            <a:spLocks noGrp="1"/>
          </p:cNvSpPr>
          <p:nvPr>
            <p:ph idx="1"/>
          </p:nvPr>
        </p:nvSpPr>
        <p:spPr>
          <a:xfrm>
            <a:off x="177421" y="660400"/>
            <a:ext cx="11832610" cy="6381750"/>
          </a:xfrm>
        </p:spPr>
        <p:txBody>
          <a:bodyPr>
            <a:noAutofit/>
          </a:bodyPr>
          <a:lstStyle/>
          <a:p>
            <a:pPr marL="0" indent="0">
              <a:buNone/>
            </a:pPr>
            <a:r>
              <a:rPr lang="en-US" sz="2400" dirty="0" smtClean="0"/>
              <a:t>1. Grab </a:t>
            </a:r>
            <a:r>
              <a:rPr lang="en-US" sz="2400" dirty="0"/>
              <a:t>or catch samples</a:t>
            </a:r>
            <a:r>
              <a:rPr lang="en-US" sz="2400" dirty="0" smtClean="0"/>
              <a:t>:</a:t>
            </a:r>
          </a:p>
          <a:p>
            <a:r>
              <a:rPr lang="en-US" sz="2400" dirty="0"/>
              <a:t>A sample collected at a particular time and place </a:t>
            </a:r>
            <a:r>
              <a:rPr lang="en-US" sz="2400" dirty="0" smtClean="0">
                <a:sym typeface="Wingdings" panose="05000000000000000000" pitchFamily="2" charset="2"/>
              </a:rPr>
              <a:t> </a:t>
            </a:r>
            <a:r>
              <a:rPr lang="en-US" sz="2400" dirty="0" smtClean="0">
                <a:solidFill>
                  <a:schemeClr val="accent1">
                    <a:lumMod val="75000"/>
                  </a:schemeClr>
                </a:solidFill>
              </a:rPr>
              <a:t>composition </a:t>
            </a:r>
            <a:r>
              <a:rPr lang="en-US" sz="2400" dirty="0">
                <a:solidFill>
                  <a:schemeClr val="accent1">
                    <a:lumMod val="75000"/>
                  </a:schemeClr>
                </a:solidFill>
              </a:rPr>
              <a:t>of the source at that times and </a:t>
            </a:r>
            <a:r>
              <a:rPr lang="en-US" sz="2400" dirty="0" smtClean="0">
                <a:solidFill>
                  <a:schemeClr val="accent1">
                    <a:lumMod val="75000"/>
                  </a:schemeClr>
                </a:solidFill>
              </a:rPr>
              <a:t>place  </a:t>
            </a:r>
            <a:r>
              <a:rPr lang="en-US" sz="2400" dirty="0" smtClean="0"/>
              <a:t>Source  </a:t>
            </a:r>
            <a:r>
              <a:rPr lang="en-US" sz="2400" dirty="0"/>
              <a:t>fairly constant in composition </a:t>
            </a:r>
            <a:r>
              <a:rPr lang="en-US" sz="2400" dirty="0">
                <a:solidFill>
                  <a:srgbClr val="00B050"/>
                </a:solidFill>
              </a:rPr>
              <a:t>over a considerable period of time </a:t>
            </a:r>
            <a:r>
              <a:rPr lang="en-US" sz="2400" dirty="0" smtClean="0">
                <a:solidFill>
                  <a:srgbClr val="00B050"/>
                </a:solidFill>
              </a:rPr>
              <a:t>/ substantial </a:t>
            </a:r>
            <a:r>
              <a:rPr lang="en-US" sz="2400" dirty="0">
                <a:solidFill>
                  <a:srgbClr val="00B050"/>
                </a:solidFill>
              </a:rPr>
              <a:t>distances </a:t>
            </a:r>
            <a:r>
              <a:rPr lang="en-US" sz="2400" dirty="0"/>
              <a:t>in all direction</a:t>
            </a:r>
            <a:r>
              <a:rPr lang="en-US" sz="2400" dirty="0" smtClean="0"/>
              <a:t>, </a:t>
            </a:r>
            <a:r>
              <a:rPr lang="en-US" sz="2400" dirty="0"/>
              <a:t>In such circumstances same source may be quite well represented by single grab samples. </a:t>
            </a:r>
            <a:endParaRPr lang="en-US" sz="2400" dirty="0" smtClean="0"/>
          </a:p>
          <a:p>
            <a:pPr marL="0" indent="0">
              <a:buNone/>
            </a:pPr>
            <a:r>
              <a:rPr lang="en-US" sz="2400" dirty="0"/>
              <a:t>2. Composite samples:</a:t>
            </a:r>
          </a:p>
          <a:p>
            <a:r>
              <a:rPr lang="en-US" sz="2400" dirty="0" smtClean="0">
                <a:solidFill>
                  <a:schemeClr val="accent1">
                    <a:lumMod val="75000"/>
                  </a:schemeClr>
                </a:solidFill>
              </a:rPr>
              <a:t>composite</a:t>
            </a:r>
            <a:r>
              <a:rPr lang="en-US" sz="2400" dirty="0" smtClean="0"/>
              <a:t> </a:t>
            </a:r>
            <a:r>
              <a:rPr lang="en-US" sz="2400" dirty="0"/>
              <a:t>refers to a </a:t>
            </a:r>
            <a:r>
              <a:rPr lang="en-US" sz="2400" dirty="0">
                <a:solidFill>
                  <a:schemeClr val="accent1">
                    <a:lumMod val="75000"/>
                  </a:schemeClr>
                </a:solidFill>
              </a:rPr>
              <a:t>mixture of grab samples collected at the same sampling point at different </a:t>
            </a:r>
            <a:r>
              <a:rPr lang="en-US" sz="2400" dirty="0" smtClean="0">
                <a:solidFill>
                  <a:schemeClr val="accent1">
                    <a:lumMod val="75000"/>
                  </a:schemeClr>
                </a:solidFill>
              </a:rPr>
              <a:t>time</a:t>
            </a:r>
            <a:r>
              <a:rPr lang="en-US" sz="2400" dirty="0" smtClean="0"/>
              <a:t>.</a:t>
            </a:r>
          </a:p>
          <a:p>
            <a:pPr marL="0" indent="0">
              <a:buNone/>
            </a:pPr>
            <a:r>
              <a:rPr lang="en-US" sz="2400" dirty="0" smtClean="0"/>
              <a:t>     most </a:t>
            </a:r>
            <a:r>
              <a:rPr lang="en-US" sz="2400" dirty="0"/>
              <a:t>useful for observing average </a:t>
            </a:r>
            <a:r>
              <a:rPr lang="en-US" sz="2400" dirty="0" smtClean="0"/>
              <a:t>concentrations - alternative </a:t>
            </a:r>
            <a:r>
              <a:rPr lang="en-US" sz="2400" dirty="0"/>
              <a:t>to the separate </a:t>
            </a:r>
            <a:r>
              <a:rPr lang="en-US" sz="2400" dirty="0" smtClean="0"/>
              <a:t>    analysis </a:t>
            </a:r>
            <a:r>
              <a:rPr lang="en-US" sz="2400" dirty="0"/>
              <a:t>of a large number of  </a:t>
            </a:r>
            <a:r>
              <a:rPr lang="en-US" sz="2400" dirty="0" smtClean="0"/>
              <a:t>samples</a:t>
            </a:r>
            <a:r>
              <a:rPr lang="en-US" sz="2400" dirty="0"/>
              <a:t>, </a:t>
            </a:r>
            <a:endParaRPr lang="en-US" sz="2400" dirty="0" smtClean="0"/>
          </a:p>
          <a:p>
            <a:pPr marL="0" indent="0">
              <a:buNone/>
            </a:pPr>
            <a:r>
              <a:rPr lang="en-US" sz="2400" dirty="0" smtClean="0"/>
              <a:t>3. Integrated </a:t>
            </a:r>
            <a:r>
              <a:rPr lang="en-US" sz="2400" dirty="0"/>
              <a:t>samples:</a:t>
            </a:r>
          </a:p>
          <a:p>
            <a:r>
              <a:rPr lang="en-US" sz="2400" dirty="0"/>
              <a:t>	</a:t>
            </a:r>
            <a:r>
              <a:rPr lang="en-US" sz="2400" dirty="0">
                <a:solidFill>
                  <a:schemeClr val="accent1">
                    <a:lumMod val="75000"/>
                  </a:schemeClr>
                </a:solidFill>
              </a:rPr>
              <a:t>Mixture of grab samples collected from different points simultaneously or as nearly as possible</a:t>
            </a:r>
            <a:r>
              <a:rPr lang="en-US" sz="2400" dirty="0"/>
              <a:t> </a:t>
            </a:r>
          </a:p>
          <a:p>
            <a:pPr marL="0" indent="0">
              <a:buNone/>
            </a:pPr>
            <a:r>
              <a:rPr lang="en-US" sz="2400" dirty="0" smtClean="0"/>
              <a:t>	for </a:t>
            </a:r>
            <a:r>
              <a:rPr lang="en-US" sz="2400" dirty="0"/>
              <a:t>river or stream that varies in composition across its width and depth. </a:t>
            </a:r>
          </a:p>
        </p:txBody>
      </p:sp>
    </p:spTree>
    <p:extLst>
      <p:ext uri="{BB962C8B-B14F-4D97-AF65-F5344CB8AC3E}">
        <p14:creationId xmlns:p14="http://schemas.microsoft.com/office/powerpoint/2010/main" val="5436644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432" y="275440"/>
            <a:ext cx="8596668" cy="1320800"/>
          </a:xfrm>
        </p:spPr>
        <p:txBody>
          <a:bodyPr/>
          <a:lstStyle/>
          <a:p>
            <a:r>
              <a:rPr lang="en-US" b="1" dirty="0"/>
              <a:t>Flow diagram of Municipal waste water treatment plant </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86834" y="920174"/>
            <a:ext cx="10695516" cy="5685537"/>
          </a:xfrm>
          <a:prstGeom prst="rect">
            <a:avLst/>
          </a:prstGeom>
        </p:spPr>
      </p:pic>
    </p:spTree>
    <p:extLst>
      <p:ext uri="{BB962C8B-B14F-4D97-AF65-F5344CB8AC3E}">
        <p14:creationId xmlns:p14="http://schemas.microsoft.com/office/powerpoint/2010/main" val="24032361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83" y="336645"/>
            <a:ext cx="10623012" cy="1320800"/>
          </a:xfrm>
        </p:spPr>
        <p:txBody>
          <a:bodyPr/>
          <a:lstStyle/>
          <a:p>
            <a:r>
              <a:rPr lang="en-US" dirty="0"/>
              <a:t>Conventional wastewater treatment processes </a:t>
            </a:r>
          </a:p>
        </p:txBody>
      </p:sp>
      <p:sp>
        <p:nvSpPr>
          <p:cNvPr id="3" name="Content Placeholder 2"/>
          <p:cNvSpPr>
            <a:spLocks noGrp="1"/>
          </p:cNvSpPr>
          <p:nvPr>
            <p:ph idx="1"/>
          </p:nvPr>
        </p:nvSpPr>
        <p:spPr>
          <a:xfrm>
            <a:off x="240605" y="1355371"/>
            <a:ext cx="10309113" cy="3880773"/>
          </a:xfrm>
        </p:spPr>
        <p:txBody>
          <a:bodyPr>
            <a:noAutofit/>
          </a:bodyPr>
          <a:lstStyle/>
          <a:p>
            <a:pPr algn="just">
              <a:lnSpc>
                <a:spcPct val="150000"/>
              </a:lnSpc>
            </a:pPr>
            <a:r>
              <a:rPr lang="en-US" sz="2400" dirty="0" smtClean="0"/>
              <a:t>consists </a:t>
            </a:r>
            <a:r>
              <a:rPr lang="en-US" sz="2400" dirty="0"/>
              <a:t>of a combination of physical, chemical and biological processes and operations to remove solids, organic matter and sometimes, nutrients from wastewater. </a:t>
            </a:r>
            <a:endParaRPr lang="en-US" sz="2400" dirty="0" smtClean="0"/>
          </a:p>
          <a:p>
            <a:pPr algn="just">
              <a:lnSpc>
                <a:spcPct val="150000"/>
              </a:lnSpc>
            </a:pPr>
            <a:r>
              <a:rPr lang="en-US" sz="2400" dirty="0" smtClean="0"/>
              <a:t>General </a:t>
            </a:r>
            <a:r>
              <a:rPr lang="en-US" sz="2400" dirty="0"/>
              <a:t>terms used to describe different degrees of treatment, in order of increasing treatment level, are </a:t>
            </a:r>
            <a:r>
              <a:rPr lang="en-US" sz="2400" dirty="0">
                <a:solidFill>
                  <a:srgbClr val="92D050"/>
                </a:solidFill>
              </a:rPr>
              <a:t>preliminary, primary, secondary, and tertiary and/or advanced wastewater treatment</a:t>
            </a:r>
            <a:r>
              <a:rPr lang="en-US" sz="2400" dirty="0"/>
              <a:t>. </a:t>
            </a:r>
            <a:endParaRPr lang="en-US" sz="2400" dirty="0" smtClean="0"/>
          </a:p>
          <a:p>
            <a:pPr algn="just">
              <a:lnSpc>
                <a:spcPct val="150000"/>
              </a:lnSpc>
            </a:pPr>
            <a:r>
              <a:rPr lang="en-US" sz="2400" dirty="0" smtClean="0"/>
              <a:t>In </a:t>
            </a:r>
            <a:r>
              <a:rPr lang="en-US" sz="2400" dirty="0"/>
              <a:t>some countries, disinfection to remove pathogens sometimes follows the last treatment step </a:t>
            </a:r>
          </a:p>
        </p:txBody>
      </p:sp>
    </p:spTree>
    <p:extLst>
      <p:ext uri="{BB962C8B-B14F-4D97-AF65-F5344CB8AC3E}">
        <p14:creationId xmlns:p14="http://schemas.microsoft.com/office/powerpoint/2010/main" val="31583347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40" y="159225"/>
            <a:ext cx="9995042" cy="1320800"/>
          </a:xfrm>
        </p:spPr>
        <p:txBody>
          <a:bodyPr/>
          <a:lstStyle/>
          <a:p>
            <a:pPr algn="ctr"/>
            <a:r>
              <a:rPr lang="en-US" dirty="0" smtClean="0"/>
              <a:t>Conventional wastewater treatment process</a:t>
            </a:r>
            <a:endParaRPr lang="en-US" dirty="0"/>
          </a:p>
        </p:txBody>
      </p:sp>
      <p:pic>
        <p:nvPicPr>
          <p:cNvPr id="4" name="Content Placeholder 3"/>
          <p:cNvPicPr>
            <a:picLocks noGrp="1" noChangeAspect="1"/>
          </p:cNvPicPr>
          <p:nvPr>
            <p:ph idx="1"/>
          </p:nvPr>
        </p:nvPicPr>
        <p:blipFill>
          <a:blip r:embed="rId2"/>
          <a:stretch>
            <a:fillRect/>
          </a:stretch>
        </p:blipFill>
        <p:spPr>
          <a:xfrm>
            <a:off x="871905" y="1251317"/>
            <a:ext cx="8596312" cy="3843883"/>
          </a:xfrm>
          <a:prstGeom prst="rect">
            <a:avLst/>
          </a:prstGeom>
        </p:spPr>
      </p:pic>
    </p:spTree>
    <p:extLst>
      <p:ext uri="{BB962C8B-B14F-4D97-AF65-F5344CB8AC3E}">
        <p14:creationId xmlns:p14="http://schemas.microsoft.com/office/powerpoint/2010/main" val="2867290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81" y="130106"/>
            <a:ext cx="9558487" cy="702408"/>
          </a:xfrm>
        </p:spPr>
        <p:txBody>
          <a:bodyPr/>
          <a:lstStyle/>
          <a:p>
            <a:pPr algn="ctr"/>
            <a:r>
              <a:rPr lang="en-US" dirty="0"/>
              <a:t>Conventional wastewater treatment process</a:t>
            </a:r>
          </a:p>
        </p:txBody>
      </p:sp>
      <p:sp>
        <p:nvSpPr>
          <p:cNvPr id="3" name="Content Placeholder 2"/>
          <p:cNvSpPr>
            <a:spLocks noGrp="1"/>
          </p:cNvSpPr>
          <p:nvPr>
            <p:ph idx="1"/>
          </p:nvPr>
        </p:nvSpPr>
        <p:spPr>
          <a:xfrm>
            <a:off x="354842" y="832514"/>
            <a:ext cx="9594376" cy="5377218"/>
          </a:xfrm>
        </p:spPr>
        <p:txBody>
          <a:bodyPr>
            <a:noAutofit/>
          </a:bodyPr>
          <a:lstStyle/>
          <a:p>
            <a:pPr marL="0" indent="0" algn="just">
              <a:lnSpc>
                <a:spcPct val="170000"/>
              </a:lnSpc>
              <a:buNone/>
            </a:pPr>
            <a:r>
              <a:rPr lang="en-US" sz="2400" dirty="0">
                <a:solidFill>
                  <a:srgbClr val="0070C0"/>
                </a:solidFill>
              </a:rPr>
              <a:t>Preliminary treatment </a:t>
            </a:r>
            <a:endParaRPr lang="en-US" sz="2400" dirty="0" smtClean="0">
              <a:solidFill>
                <a:srgbClr val="0070C0"/>
              </a:solidFill>
            </a:endParaRPr>
          </a:p>
          <a:p>
            <a:pPr algn="just">
              <a:lnSpc>
                <a:spcPct val="170000"/>
              </a:lnSpc>
            </a:pPr>
            <a:r>
              <a:rPr lang="en-US" sz="2400" dirty="0" smtClean="0"/>
              <a:t>The </a:t>
            </a:r>
            <a:r>
              <a:rPr lang="en-US" sz="2400" dirty="0"/>
              <a:t>objective </a:t>
            </a:r>
            <a:r>
              <a:rPr lang="en-US" sz="2400" dirty="0" smtClean="0"/>
              <a:t>is </a:t>
            </a:r>
            <a:r>
              <a:rPr lang="en-US" sz="2400" dirty="0"/>
              <a:t>the removal of </a:t>
            </a:r>
            <a:r>
              <a:rPr lang="en-US" sz="2400" dirty="0">
                <a:solidFill>
                  <a:srgbClr val="C00000"/>
                </a:solidFill>
              </a:rPr>
              <a:t>coarse solids </a:t>
            </a:r>
            <a:r>
              <a:rPr lang="en-US" sz="2400" dirty="0"/>
              <a:t>and other </a:t>
            </a:r>
            <a:r>
              <a:rPr lang="en-US" sz="2400" dirty="0">
                <a:solidFill>
                  <a:srgbClr val="C00000"/>
                </a:solidFill>
              </a:rPr>
              <a:t>large materials </a:t>
            </a:r>
            <a:r>
              <a:rPr lang="en-US" sz="2400" dirty="0"/>
              <a:t>often found in raw </a:t>
            </a:r>
            <a:r>
              <a:rPr lang="en-US" sz="2400" dirty="0" smtClean="0"/>
              <a:t>wastewater, operations </a:t>
            </a:r>
            <a:r>
              <a:rPr lang="en-US" sz="2400" dirty="0"/>
              <a:t>typically include </a:t>
            </a:r>
            <a:r>
              <a:rPr lang="en-US" sz="2400" dirty="0">
                <a:solidFill>
                  <a:srgbClr val="00B0F0"/>
                </a:solidFill>
              </a:rPr>
              <a:t>coarse screening, grit removal and, in some cases, comminution of large </a:t>
            </a:r>
            <a:r>
              <a:rPr lang="en-US" sz="2400" dirty="0" smtClean="0">
                <a:solidFill>
                  <a:srgbClr val="00B0F0"/>
                </a:solidFill>
              </a:rPr>
              <a:t>objects</a:t>
            </a:r>
          </a:p>
          <a:p>
            <a:pPr marL="0" indent="0" algn="just">
              <a:lnSpc>
                <a:spcPct val="170000"/>
              </a:lnSpc>
              <a:buNone/>
            </a:pPr>
            <a:r>
              <a:rPr lang="en-US" sz="2400" dirty="0">
                <a:solidFill>
                  <a:srgbClr val="0070C0"/>
                </a:solidFill>
              </a:rPr>
              <a:t>Primary treatment </a:t>
            </a:r>
          </a:p>
          <a:p>
            <a:pPr algn="just">
              <a:lnSpc>
                <a:spcPct val="170000"/>
              </a:lnSpc>
            </a:pPr>
            <a:r>
              <a:rPr lang="en-US" sz="2400" dirty="0" smtClean="0"/>
              <a:t>The </a:t>
            </a:r>
            <a:r>
              <a:rPr lang="en-US" sz="2400" dirty="0"/>
              <a:t>objective </a:t>
            </a:r>
            <a:r>
              <a:rPr lang="en-US" sz="2400" dirty="0" smtClean="0"/>
              <a:t>is </a:t>
            </a:r>
            <a:r>
              <a:rPr lang="en-US" sz="2400" dirty="0"/>
              <a:t>the removal of settle-able organic and inorganic solids by sedimentation, and the removal of materials that will float (scum) by skimming </a:t>
            </a:r>
            <a:endParaRPr lang="en-US" sz="2400" dirty="0" smtClean="0"/>
          </a:p>
        </p:txBody>
      </p:sp>
    </p:spTree>
    <p:extLst>
      <p:ext uri="{BB962C8B-B14F-4D97-AF65-F5344CB8AC3E}">
        <p14:creationId xmlns:p14="http://schemas.microsoft.com/office/powerpoint/2010/main" val="2125973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0181230" cy="6018663"/>
          </a:xfrm>
        </p:spPr>
        <p:txBody>
          <a:bodyPr>
            <a:noAutofit/>
          </a:bodyPr>
          <a:lstStyle/>
          <a:p>
            <a:pPr marL="0" indent="0" algn="just">
              <a:lnSpc>
                <a:spcPct val="170000"/>
              </a:lnSpc>
              <a:buNone/>
            </a:pPr>
            <a:r>
              <a:rPr lang="en-US" sz="2800" dirty="0">
                <a:solidFill>
                  <a:srgbClr val="0070C0"/>
                </a:solidFill>
              </a:rPr>
              <a:t>Secondary treatment </a:t>
            </a:r>
            <a:endParaRPr lang="en-US" sz="2800" dirty="0" smtClean="0">
              <a:solidFill>
                <a:srgbClr val="0070C0"/>
              </a:solidFill>
            </a:endParaRPr>
          </a:p>
          <a:p>
            <a:pPr algn="just">
              <a:lnSpc>
                <a:spcPct val="170000"/>
              </a:lnSpc>
            </a:pPr>
            <a:r>
              <a:rPr lang="en-US" sz="2400" dirty="0" smtClean="0"/>
              <a:t> </a:t>
            </a:r>
            <a:r>
              <a:rPr lang="en-US" sz="2400" dirty="0"/>
              <a:t>The objective of secondary treatment is the further treatment of the effluent from primary treatment to </a:t>
            </a:r>
            <a:r>
              <a:rPr lang="en-US" sz="2400" dirty="0">
                <a:solidFill>
                  <a:srgbClr val="00B0F0"/>
                </a:solidFill>
              </a:rPr>
              <a:t>remove the residual organics and suspended solids </a:t>
            </a:r>
          </a:p>
          <a:p>
            <a:pPr lvl="1" algn="just">
              <a:lnSpc>
                <a:spcPct val="170000"/>
              </a:lnSpc>
            </a:pPr>
            <a:r>
              <a:rPr lang="en-US" sz="2000" dirty="0"/>
              <a:t> </a:t>
            </a:r>
            <a:r>
              <a:rPr lang="en-US" sz="2000" dirty="0">
                <a:solidFill>
                  <a:srgbClr val="FF0000"/>
                </a:solidFill>
              </a:rPr>
              <a:t>Aerobic biological treatment </a:t>
            </a:r>
            <a:r>
              <a:rPr lang="en-US" sz="2000" dirty="0"/>
              <a:t>is performed in the presence of oxygen by aerobic microorganisms (principally bacteria) that metabolize the organic matter in the wastewater, thereby producing more microorganisms and inorganic end-products (principally CO2, NH3, and H2O) </a:t>
            </a:r>
          </a:p>
          <a:p>
            <a:pPr lvl="1" algn="just">
              <a:lnSpc>
                <a:spcPct val="170000"/>
              </a:lnSpc>
            </a:pPr>
            <a:r>
              <a:rPr lang="en-US" sz="2000" dirty="0"/>
              <a:t>Several aerobic biological processes are used for secondary treatment differing primarily in the manner in which oxygen is supplied to the microorganisms and in the rate at which organisms metabolize the organic </a:t>
            </a:r>
            <a:r>
              <a:rPr lang="en-US" sz="2000" dirty="0" smtClean="0"/>
              <a:t> matter</a:t>
            </a:r>
            <a:endParaRPr lang="en-US" sz="2000" dirty="0"/>
          </a:p>
          <a:p>
            <a:endParaRPr lang="en-US" sz="2000" dirty="0"/>
          </a:p>
        </p:txBody>
      </p:sp>
    </p:spTree>
    <p:extLst>
      <p:ext uri="{BB962C8B-B14F-4D97-AF65-F5344CB8AC3E}">
        <p14:creationId xmlns:p14="http://schemas.microsoft.com/office/powerpoint/2010/main" val="3891761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718" y="210160"/>
            <a:ext cx="8485459" cy="3340922"/>
          </a:xfrm>
          <a:prstGeom prst="rect">
            <a:avLst/>
          </a:prstGeom>
        </p:spPr>
      </p:pic>
      <p:pic>
        <p:nvPicPr>
          <p:cNvPr id="5" name="Picture 4"/>
          <p:cNvPicPr>
            <a:picLocks noChangeAspect="1"/>
          </p:cNvPicPr>
          <p:nvPr/>
        </p:nvPicPr>
        <p:blipFill>
          <a:blip r:embed="rId3"/>
          <a:stretch>
            <a:fillRect/>
          </a:stretch>
        </p:blipFill>
        <p:spPr>
          <a:xfrm>
            <a:off x="5064729" y="3551082"/>
            <a:ext cx="6910314" cy="3175782"/>
          </a:xfrm>
          <a:prstGeom prst="rect">
            <a:avLst/>
          </a:prstGeom>
        </p:spPr>
      </p:pic>
    </p:spTree>
    <p:extLst>
      <p:ext uri="{BB962C8B-B14F-4D97-AF65-F5344CB8AC3E}">
        <p14:creationId xmlns:p14="http://schemas.microsoft.com/office/powerpoint/2010/main" val="12768027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6" y="30328"/>
            <a:ext cx="8932808" cy="1320800"/>
          </a:xfrm>
        </p:spPr>
        <p:txBody>
          <a:bodyPr/>
          <a:lstStyle/>
          <a:p>
            <a:r>
              <a:rPr lang="en-US" dirty="0"/>
              <a:t>screens</a:t>
            </a:r>
          </a:p>
        </p:txBody>
      </p:sp>
      <p:sp>
        <p:nvSpPr>
          <p:cNvPr id="3" name="Content Placeholder 2"/>
          <p:cNvSpPr>
            <a:spLocks noGrp="1"/>
          </p:cNvSpPr>
          <p:nvPr>
            <p:ph idx="1"/>
          </p:nvPr>
        </p:nvSpPr>
        <p:spPr>
          <a:xfrm>
            <a:off x="450376" y="982639"/>
            <a:ext cx="10849970" cy="5199797"/>
          </a:xfrm>
        </p:spPr>
        <p:txBody>
          <a:bodyPr>
            <a:noAutofit/>
          </a:bodyPr>
          <a:lstStyle/>
          <a:p>
            <a:pPr>
              <a:lnSpc>
                <a:spcPct val="150000"/>
              </a:lnSpc>
            </a:pPr>
            <a:r>
              <a:rPr lang="en-US" sz="2400" dirty="0" smtClean="0"/>
              <a:t>Bigger </a:t>
            </a:r>
            <a:r>
              <a:rPr lang="en-US" sz="2400" dirty="0"/>
              <a:t>pieces of wood, plastic, metal, rubber, textile </a:t>
            </a:r>
            <a:r>
              <a:rPr lang="en-US" sz="2400" dirty="0" smtClean="0"/>
              <a:t>- </a:t>
            </a:r>
            <a:r>
              <a:rPr lang="en-US" sz="2400" b="1" dirty="0" smtClean="0"/>
              <a:t>bar </a:t>
            </a:r>
            <a:r>
              <a:rPr lang="en-US" sz="2400" b="1" dirty="0"/>
              <a:t>screens </a:t>
            </a:r>
            <a:endParaRPr lang="en-US" sz="2400" b="1" dirty="0" smtClean="0"/>
          </a:p>
          <a:p>
            <a:pPr>
              <a:lnSpc>
                <a:spcPct val="150000"/>
              </a:lnSpc>
            </a:pPr>
            <a:r>
              <a:rPr lang="en-US" sz="2400" dirty="0"/>
              <a:t>bars </a:t>
            </a:r>
            <a:r>
              <a:rPr lang="en-US" sz="2400" dirty="0" smtClean="0"/>
              <a:t>- spaced </a:t>
            </a:r>
            <a:r>
              <a:rPr lang="en-US" sz="2400" dirty="0"/>
              <a:t>about </a:t>
            </a:r>
            <a:r>
              <a:rPr lang="en-US" sz="2400" dirty="0">
                <a:solidFill>
                  <a:srgbClr val="FF0000"/>
                </a:solidFill>
              </a:rPr>
              <a:t>1/2-3/4 inches </a:t>
            </a:r>
            <a:r>
              <a:rPr lang="en-US" sz="2400" dirty="0"/>
              <a:t>apart. </a:t>
            </a:r>
            <a:endParaRPr lang="en-US" sz="2400" dirty="0" smtClean="0"/>
          </a:p>
          <a:p>
            <a:pPr marL="0" indent="0">
              <a:lnSpc>
                <a:spcPct val="150000"/>
              </a:lnSpc>
              <a:buNone/>
            </a:pPr>
            <a:r>
              <a:rPr lang="en-US" sz="2400" b="1" dirty="0" smtClean="0">
                <a:solidFill>
                  <a:schemeClr val="accent6">
                    <a:lumMod val="75000"/>
                  </a:schemeClr>
                </a:solidFill>
              </a:rPr>
              <a:t>Manually </a:t>
            </a:r>
            <a:r>
              <a:rPr lang="en-US" sz="2400" b="1" dirty="0">
                <a:solidFill>
                  <a:schemeClr val="accent6">
                    <a:lumMod val="75000"/>
                  </a:schemeClr>
                </a:solidFill>
              </a:rPr>
              <a:t>cleaned bar screens </a:t>
            </a:r>
            <a:endParaRPr lang="en-US" sz="2400" b="1" dirty="0" smtClean="0">
              <a:solidFill>
                <a:schemeClr val="accent6">
                  <a:lumMod val="75000"/>
                </a:schemeClr>
              </a:solidFill>
            </a:endParaRPr>
          </a:p>
          <a:p>
            <a:pPr>
              <a:lnSpc>
                <a:spcPct val="150000"/>
              </a:lnSpc>
            </a:pPr>
            <a:r>
              <a:rPr lang="en-US" sz="2400" dirty="0"/>
              <a:t>operator must rake the collected debris from a manually cleaned bar screen. </a:t>
            </a:r>
            <a:endParaRPr lang="en-US" sz="2400" dirty="0" smtClean="0"/>
          </a:p>
          <a:p>
            <a:pPr>
              <a:lnSpc>
                <a:spcPct val="150000"/>
              </a:lnSpc>
            </a:pPr>
            <a:r>
              <a:rPr lang="en-US" sz="2400" dirty="0"/>
              <a:t>45-degree angle. </a:t>
            </a:r>
            <a:endParaRPr lang="en-US" sz="2400" dirty="0" smtClean="0"/>
          </a:p>
          <a:p>
            <a:pPr marL="0" indent="0">
              <a:lnSpc>
                <a:spcPct val="150000"/>
              </a:lnSpc>
              <a:buNone/>
            </a:pPr>
            <a:r>
              <a:rPr lang="en-US" sz="2400" b="1" dirty="0">
                <a:solidFill>
                  <a:schemeClr val="accent6">
                    <a:lumMod val="75000"/>
                  </a:schemeClr>
                </a:solidFill>
              </a:rPr>
              <a:t>Automatically cleaned bar screens </a:t>
            </a:r>
          </a:p>
          <a:p>
            <a:pPr>
              <a:lnSpc>
                <a:spcPct val="150000"/>
              </a:lnSpc>
            </a:pPr>
            <a:r>
              <a:rPr lang="en-US" sz="2400" dirty="0" smtClean="0"/>
              <a:t>set </a:t>
            </a:r>
            <a:r>
              <a:rPr lang="en-US" sz="2400" dirty="0"/>
              <a:t>of rakes </a:t>
            </a:r>
            <a:r>
              <a:rPr lang="en-US" sz="2400" dirty="0" smtClean="0"/>
              <a:t>- chain-driven</a:t>
            </a:r>
            <a:r>
              <a:rPr lang="en-US" sz="2400" dirty="0"/>
              <a:t>. </a:t>
            </a:r>
            <a:r>
              <a:rPr lang="en-US" sz="2400" dirty="0" smtClean="0"/>
              <a:t>units - </a:t>
            </a:r>
            <a:r>
              <a:rPr lang="en-US" sz="2400" dirty="0"/>
              <a:t>operate periodically </a:t>
            </a:r>
            <a:endParaRPr lang="en-US" sz="2400" dirty="0" smtClean="0"/>
          </a:p>
          <a:p>
            <a:pPr>
              <a:lnSpc>
                <a:spcPct val="150000"/>
              </a:lnSpc>
            </a:pPr>
            <a:r>
              <a:rPr lang="en-US" sz="2400" dirty="0" smtClean="0"/>
              <a:t>60</a:t>
            </a:r>
            <a:r>
              <a:rPr lang="en-US" sz="2400" baseline="30000" dirty="0" smtClean="0"/>
              <a:t>o</a:t>
            </a:r>
            <a:r>
              <a:rPr lang="en-US" sz="2400" dirty="0" smtClean="0"/>
              <a:t> </a:t>
            </a:r>
            <a:r>
              <a:rPr lang="en-US" sz="2400" dirty="0"/>
              <a:t>and </a:t>
            </a:r>
            <a:r>
              <a:rPr lang="en-US" sz="2400" dirty="0" smtClean="0"/>
              <a:t>90</a:t>
            </a:r>
            <a:r>
              <a:rPr lang="en-US" sz="2400" baseline="30000" dirty="0" smtClean="0"/>
              <a:t>o</a:t>
            </a:r>
            <a:r>
              <a:rPr lang="en-US" sz="2400" dirty="0" smtClean="0"/>
              <a:t> </a:t>
            </a:r>
            <a:r>
              <a:rPr lang="en-US" sz="2400" dirty="0"/>
              <a:t>an automatically cleaned </a:t>
            </a:r>
            <a:endParaRPr lang="en-US" sz="2400" dirty="0" smtClean="0"/>
          </a:p>
          <a:p>
            <a:pPr>
              <a:lnSpc>
                <a:spcPct val="150000"/>
              </a:lnSpc>
            </a:pPr>
            <a:r>
              <a:rPr lang="en-US" sz="2400" dirty="0" smtClean="0">
                <a:solidFill>
                  <a:schemeClr val="accent6">
                    <a:lumMod val="75000"/>
                  </a:schemeClr>
                </a:solidFill>
              </a:rPr>
              <a:t>Screenings</a:t>
            </a:r>
            <a:r>
              <a:rPr lang="en-US" sz="2400" dirty="0" smtClean="0"/>
              <a:t> - hauled </a:t>
            </a:r>
            <a:r>
              <a:rPr lang="en-US" sz="2400" dirty="0"/>
              <a:t>to a landfill for disposal. </a:t>
            </a:r>
          </a:p>
        </p:txBody>
      </p:sp>
    </p:spTree>
    <p:extLst>
      <p:ext uri="{BB962C8B-B14F-4D97-AF65-F5344CB8AC3E}">
        <p14:creationId xmlns:p14="http://schemas.microsoft.com/office/powerpoint/2010/main" val="788668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365" y="180383"/>
            <a:ext cx="8596668" cy="1320800"/>
          </a:xfrm>
        </p:spPr>
        <p:txBody>
          <a:bodyPr/>
          <a:lstStyle/>
          <a:p>
            <a:pPr algn="ctr"/>
            <a:r>
              <a:rPr lang="en-US" sz="4800" dirty="0"/>
              <a:t>screens</a:t>
            </a:r>
          </a:p>
        </p:txBody>
      </p:sp>
      <p:pic>
        <p:nvPicPr>
          <p:cNvPr id="5" name="Picture 4"/>
          <p:cNvPicPr>
            <a:picLocks noChangeAspect="1"/>
          </p:cNvPicPr>
          <p:nvPr/>
        </p:nvPicPr>
        <p:blipFill>
          <a:blip r:embed="rId2"/>
          <a:stretch>
            <a:fillRect/>
          </a:stretch>
        </p:blipFill>
        <p:spPr>
          <a:xfrm>
            <a:off x="6894332" y="1501183"/>
            <a:ext cx="4648292" cy="438824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63034" y="6334780"/>
            <a:ext cx="4815614" cy="523220"/>
          </a:xfrm>
          <a:prstGeom prst="rect">
            <a:avLst/>
          </a:prstGeom>
        </p:spPr>
        <p:txBody>
          <a:bodyPr wrap="none">
            <a:spAutoFit/>
          </a:bodyPr>
          <a:lstStyle/>
          <a:p>
            <a:pPr algn="ctr"/>
            <a:r>
              <a:rPr lang="en-US" sz="2800" b="1" dirty="0">
                <a:solidFill>
                  <a:srgbClr val="000000"/>
                </a:solidFill>
                <a:latin typeface="Times New Roman" panose="02020603050405020304" pitchFamily="18" charset="0"/>
              </a:rPr>
              <a:t>Manually cleaned bar screens </a:t>
            </a:r>
            <a:endParaRPr lang="en-US" sz="2800" dirty="0"/>
          </a:p>
        </p:txBody>
      </p:sp>
      <p:sp>
        <p:nvSpPr>
          <p:cNvPr id="9" name="Rectangle 8"/>
          <p:cNvSpPr/>
          <p:nvPr/>
        </p:nvSpPr>
        <p:spPr>
          <a:xfrm>
            <a:off x="6461216" y="6133036"/>
            <a:ext cx="5514523" cy="523220"/>
          </a:xfrm>
          <a:prstGeom prst="rect">
            <a:avLst/>
          </a:prstGeom>
        </p:spPr>
        <p:txBody>
          <a:bodyPr wrap="none">
            <a:spAutoFit/>
          </a:bodyPr>
          <a:lstStyle/>
          <a:p>
            <a:pPr algn="ctr"/>
            <a:r>
              <a:rPr lang="en-US" sz="2800" b="1" dirty="0">
                <a:solidFill>
                  <a:srgbClr val="000000"/>
                </a:solidFill>
                <a:latin typeface="Times New Roman" panose="02020603050405020304" pitchFamily="18" charset="0"/>
              </a:rPr>
              <a:t>Automatically cleaned bar screens </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34" y="1610435"/>
            <a:ext cx="4758038" cy="3152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00017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729" y="770341"/>
            <a:ext cx="7192370" cy="4579582"/>
          </a:xfrm>
        </p:spPr>
        <p:txBody>
          <a:bodyPr>
            <a:noAutofit/>
          </a:bodyPr>
          <a:lstStyle/>
          <a:p>
            <a:pPr>
              <a:lnSpc>
                <a:spcPct val="150000"/>
              </a:lnSpc>
            </a:pPr>
            <a:r>
              <a:rPr lang="en-US" sz="2400" dirty="0">
                <a:solidFill>
                  <a:srgbClr val="FF0000"/>
                </a:solidFill>
              </a:rPr>
              <a:t>corrosion problems </a:t>
            </a:r>
            <a:r>
              <a:rPr lang="en-US" sz="2400" dirty="0"/>
              <a:t>with steel screens </a:t>
            </a:r>
            <a:endParaRPr lang="en-US" sz="2400" dirty="0" smtClean="0"/>
          </a:p>
          <a:p>
            <a:pPr>
              <a:lnSpc>
                <a:spcPct val="150000"/>
              </a:lnSpc>
            </a:pPr>
            <a:r>
              <a:rPr lang="en-US" sz="2400" dirty="0">
                <a:solidFill>
                  <a:srgbClr val="FF0000"/>
                </a:solidFill>
              </a:rPr>
              <a:t>Hydrogen sulfid</a:t>
            </a:r>
            <a:r>
              <a:rPr lang="en-US" sz="2400" dirty="0"/>
              <a:t>e </a:t>
            </a:r>
            <a:r>
              <a:rPr lang="en-US" sz="2400" dirty="0" smtClean="0"/>
              <a:t>- attack </a:t>
            </a:r>
            <a:r>
              <a:rPr lang="en-US" sz="2400" dirty="0"/>
              <a:t>the metal bars. </a:t>
            </a:r>
            <a:endParaRPr lang="en-US" sz="2400" dirty="0" smtClean="0"/>
          </a:p>
          <a:p>
            <a:pPr>
              <a:lnSpc>
                <a:spcPct val="150000"/>
              </a:lnSpc>
            </a:pPr>
            <a:r>
              <a:rPr lang="en-US" sz="2400" dirty="0">
                <a:solidFill>
                  <a:srgbClr val="FF0000"/>
                </a:solidFill>
              </a:rPr>
              <a:t>Repair and replacement of the bars </a:t>
            </a:r>
            <a:endParaRPr lang="en-US" sz="2400" dirty="0" smtClean="0">
              <a:solidFill>
                <a:srgbClr val="FF0000"/>
              </a:solidFill>
            </a:endParaRPr>
          </a:p>
          <a:p>
            <a:pPr>
              <a:lnSpc>
                <a:spcPct val="150000"/>
              </a:lnSpc>
            </a:pPr>
            <a:r>
              <a:rPr lang="en-US" sz="2400" dirty="0" smtClean="0">
                <a:solidFill>
                  <a:srgbClr val="FF0000"/>
                </a:solidFill>
              </a:rPr>
              <a:t>weekly </a:t>
            </a:r>
            <a:r>
              <a:rPr lang="en-US" sz="2400" dirty="0">
                <a:solidFill>
                  <a:srgbClr val="FF0000"/>
                </a:solidFill>
              </a:rPr>
              <a:t>inspections </a:t>
            </a:r>
            <a:r>
              <a:rPr lang="en-US" sz="2400" dirty="0" smtClean="0"/>
              <a:t>- rake </a:t>
            </a:r>
            <a:r>
              <a:rPr lang="en-US" sz="2400" dirty="0"/>
              <a:t>teeth and the chain drive. </a:t>
            </a:r>
            <a:endParaRPr lang="en-US" sz="2400" dirty="0" smtClean="0"/>
          </a:p>
          <a:p>
            <a:pPr marL="0" indent="0">
              <a:lnSpc>
                <a:spcPct val="150000"/>
              </a:lnSpc>
              <a:buNone/>
            </a:pPr>
            <a:r>
              <a:rPr lang="en-US" sz="2400" b="1" dirty="0">
                <a:solidFill>
                  <a:schemeClr val="accent1">
                    <a:lumMod val="75000"/>
                  </a:schemeClr>
                </a:solidFill>
              </a:rPr>
              <a:t>Two types of bar screens</a:t>
            </a:r>
            <a:r>
              <a:rPr lang="en-US" sz="2400" b="1" dirty="0"/>
              <a:t>: </a:t>
            </a:r>
            <a:endParaRPr lang="en-US" sz="2400" b="1" dirty="0" smtClean="0"/>
          </a:p>
          <a:p>
            <a:pPr>
              <a:lnSpc>
                <a:spcPct val="150000"/>
              </a:lnSpc>
            </a:pPr>
            <a:r>
              <a:rPr lang="en-US" sz="2400" b="1" i="1" dirty="0"/>
              <a:t>Coarse sieves </a:t>
            </a:r>
            <a:r>
              <a:rPr lang="en-US" sz="2400" b="1" i="1" dirty="0" smtClean="0"/>
              <a:t>-</a:t>
            </a:r>
            <a:r>
              <a:rPr lang="en-US" sz="2400" dirty="0"/>
              <a:t>greater than 6 mm </a:t>
            </a:r>
            <a:endParaRPr lang="en-US" sz="2400" b="1" i="1" dirty="0" smtClean="0"/>
          </a:p>
          <a:p>
            <a:pPr>
              <a:lnSpc>
                <a:spcPct val="150000"/>
              </a:lnSpc>
            </a:pPr>
            <a:r>
              <a:rPr lang="en-US" sz="2400" b="1" i="1" dirty="0"/>
              <a:t>fine sieve </a:t>
            </a:r>
            <a:r>
              <a:rPr lang="en-US" sz="2400" b="1" i="1" dirty="0" smtClean="0"/>
              <a:t>- </a:t>
            </a:r>
            <a:r>
              <a:rPr lang="en-US" sz="2400" dirty="0" smtClean="0"/>
              <a:t>smaller </a:t>
            </a:r>
            <a:r>
              <a:rPr lang="en-US" sz="2400" dirty="0"/>
              <a:t>than 6 mm </a:t>
            </a:r>
          </a:p>
        </p:txBody>
      </p:sp>
      <p:pic>
        <p:nvPicPr>
          <p:cNvPr id="6" name="Picture 5"/>
          <p:cNvPicPr>
            <a:picLocks noChangeAspect="1"/>
          </p:cNvPicPr>
          <p:nvPr/>
        </p:nvPicPr>
        <p:blipFill>
          <a:blip r:embed="rId2"/>
          <a:stretch>
            <a:fillRect/>
          </a:stretch>
        </p:blipFill>
        <p:spPr>
          <a:xfrm>
            <a:off x="7841426" y="1238339"/>
            <a:ext cx="3626674" cy="4803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72882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grit chambers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1755" y="1930400"/>
            <a:ext cx="6578014" cy="3881437"/>
          </a:xfrm>
        </p:spPr>
      </p:pic>
      <p:sp>
        <p:nvSpPr>
          <p:cNvPr id="3" name="Rectangle 2"/>
          <p:cNvSpPr/>
          <p:nvPr/>
        </p:nvSpPr>
        <p:spPr>
          <a:xfrm>
            <a:off x="373039" y="1425929"/>
            <a:ext cx="3543868" cy="5011693"/>
          </a:xfrm>
          <a:prstGeom prst="rect">
            <a:avLst/>
          </a:prstGeom>
        </p:spPr>
        <p:txBody>
          <a:bodyPr wrap="square">
            <a:spAutoFit/>
          </a:bodyPr>
          <a:lstStyle/>
          <a:p>
            <a:pPr algn="just">
              <a:lnSpc>
                <a:spcPct val="150000"/>
              </a:lnSpc>
            </a:pPr>
            <a:r>
              <a:rPr lang="en-US" sz="2400" dirty="0">
                <a:latin typeface="Times New Roman" panose="02020603050405020304" pitchFamily="18" charset="0"/>
                <a:ea typeface="Times New Roman" panose="02020603050405020304" pitchFamily="18" charset="0"/>
              </a:rPr>
              <a:t>Grit chambers are nothing but like sedimentation tanks, designed to separate the intended heavier inorganic materials (specific gravity about 2.65) and </a:t>
            </a:r>
            <a:r>
              <a:rPr lang="en-US" sz="2400" spc="10" dirty="0">
                <a:latin typeface="Times New Roman" panose="02020603050405020304" pitchFamily="18" charset="0"/>
                <a:ea typeface="Times New Roman" panose="02020603050405020304" pitchFamily="18" charset="0"/>
              </a:rPr>
              <a:t>to </a:t>
            </a:r>
            <a:r>
              <a:rPr lang="en-US" sz="2400" dirty="0">
                <a:latin typeface="Times New Roman" panose="02020603050405020304" pitchFamily="18" charset="0"/>
                <a:ea typeface="Times New Roman" panose="02020603050405020304" pitchFamily="18" charset="0"/>
              </a:rPr>
              <a:t>pass forward the lighter organic materials</a:t>
            </a:r>
            <a:endParaRPr lang="en-US" sz="2400" dirty="0"/>
          </a:p>
        </p:txBody>
      </p:sp>
    </p:spTree>
    <p:extLst>
      <p:ext uri="{BB962C8B-B14F-4D97-AF65-F5344CB8AC3E}">
        <p14:creationId xmlns:p14="http://schemas.microsoft.com/office/powerpoint/2010/main" val="25288863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Detritus tank</a:t>
            </a:r>
            <a:br>
              <a:rPr lang="en-US" dirty="0"/>
            </a:br>
            <a:endParaRPr lang="en-US" dirty="0"/>
          </a:p>
        </p:txBody>
      </p:sp>
      <p:sp>
        <p:nvSpPr>
          <p:cNvPr id="3" name="Content Placeholder 2"/>
          <p:cNvSpPr>
            <a:spLocks noGrp="1"/>
          </p:cNvSpPr>
          <p:nvPr>
            <p:ph idx="1"/>
          </p:nvPr>
        </p:nvSpPr>
        <p:spPr>
          <a:xfrm>
            <a:off x="554504" y="1930400"/>
            <a:ext cx="8596668" cy="3880773"/>
          </a:xfrm>
        </p:spPr>
        <p:txBody>
          <a:bodyPr>
            <a:noAutofit/>
          </a:bodyPr>
          <a:lstStyle/>
          <a:p>
            <a:pPr>
              <a:lnSpc>
                <a:spcPct val="150000"/>
              </a:lnSpc>
            </a:pPr>
            <a:r>
              <a:rPr lang="en-US" sz="2400" dirty="0"/>
              <a:t>similar to a grit chamber. The difference being only in the velocity of flow and the detention </a:t>
            </a:r>
            <a:r>
              <a:rPr lang="en-US" sz="2400" dirty="0" smtClean="0"/>
              <a:t>period</a:t>
            </a:r>
          </a:p>
          <a:p>
            <a:pPr>
              <a:lnSpc>
                <a:spcPct val="150000"/>
              </a:lnSpc>
            </a:pPr>
            <a:r>
              <a:rPr lang="en-US" sz="2400" dirty="0">
                <a:solidFill>
                  <a:srgbClr val="00B050"/>
                </a:solidFill>
              </a:rPr>
              <a:t>appreciable amount of organic matter </a:t>
            </a:r>
            <a:r>
              <a:rPr lang="en-US" sz="2400" dirty="0"/>
              <a:t>settles down along matter by blowing the </a:t>
            </a:r>
            <a:r>
              <a:rPr lang="en-US" sz="2400" dirty="0">
                <a:solidFill>
                  <a:srgbClr val="0070C0"/>
                </a:solidFill>
              </a:rPr>
              <a:t>compressed air </a:t>
            </a:r>
            <a:r>
              <a:rPr lang="en-US" sz="2400" dirty="0"/>
              <a:t>through the detritus </a:t>
            </a:r>
            <a:r>
              <a:rPr lang="en-US" sz="2400" dirty="0" smtClean="0"/>
              <a:t>tanks</a:t>
            </a:r>
          </a:p>
          <a:p>
            <a:pPr>
              <a:lnSpc>
                <a:spcPct val="150000"/>
              </a:lnSpc>
            </a:pPr>
            <a:r>
              <a:rPr lang="en-US" sz="2400" dirty="0">
                <a:solidFill>
                  <a:srgbClr val="00B050"/>
                </a:solidFill>
              </a:rPr>
              <a:t>2.5 to </a:t>
            </a:r>
            <a:r>
              <a:rPr lang="en-US" sz="2400" dirty="0" smtClean="0">
                <a:solidFill>
                  <a:srgbClr val="00B050"/>
                </a:solidFill>
              </a:rPr>
              <a:t>3.5 m length </a:t>
            </a:r>
            <a:r>
              <a:rPr lang="en-US" sz="2400" dirty="0" smtClean="0"/>
              <a:t>and </a:t>
            </a:r>
            <a:r>
              <a:rPr lang="en-US" sz="2400" dirty="0"/>
              <a:t>detention period </a:t>
            </a:r>
            <a:r>
              <a:rPr lang="en-US" sz="2400" dirty="0">
                <a:solidFill>
                  <a:srgbClr val="00B050"/>
                </a:solidFill>
              </a:rPr>
              <a:t>3 to 4 </a:t>
            </a:r>
            <a:r>
              <a:rPr lang="en-US" sz="2400" dirty="0" smtClean="0">
                <a:solidFill>
                  <a:srgbClr val="00B050"/>
                </a:solidFill>
              </a:rPr>
              <a:t>minutes</a:t>
            </a:r>
          </a:p>
          <a:p>
            <a:pPr>
              <a:lnSpc>
                <a:spcPct val="150000"/>
              </a:lnSpc>
            </a:pPr>
            <a:r>
              <a:rPr lang="en-US" sz="2400" dirty="0" smtClean="0"/>
              <a:t>V = 20cm/sec </a:t>
            </a:r>
            <a:r>
              <a:rPr lang="en-US" sz="2400" dirty="0"/>
              <a:t>to 40cm/sec.</a:t>
            </a:r>
          </a:p>
          <a:p>
            <a:pPr marL="0" indent="0">
              <a:lnSpc>
                <a:spcPct val="150000"/>
              </a:lnSpc>
              <a:buNone/>
            </a:pPr>
            <a:endParaRPr lang="en-US" sz="2400" dirty="0"/>
          </a:p>
        </p:txBody>
      </p:sp>
    </p:spTree>
    <p:extLst>
      <p:ext uri="{BB962C8B-B14F-4D97-AF65-F5344CB8AC3E}">
        <p14:creationId xmlns:p14="http://schemas.microsoft.com/office/powerpoint/2010/main" val="37975373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and Grease removal</a:t>
            </a:r>
            <a:br>
              <a:rPr lang="en-US" dirty="0"/>
            </a:br>
            <a:endParaRPr lang="en-US" dirty="0"/>
          </a:p>
        </p:txBody>
      </p:sp>
      <p:sp>
        <p:nvSpPr>
          <p:cNvPr id="3" name="Content Placeholder 2"/>
          <p:cNvSpPr>
            <a:spLocks noGrp="1"/>
          </p:cNvSpPr>
          <p:nvPr>
            <p:ph idx="1"/>
          </p:nvPr>
        </p:nvSpPr>
        <p:spPr>
          <a:xfrm>
            <a:off x="677334" y="1603612"/>
            <a:ext cx="9954272" cy="4073857"/>
          </a:xfrm>
        </p:spPr>
        <p:txBody>
          <a:bodyPr>
            <a:noAutofit/>
          </a:bodyPr>
          <a:lstStyle/>
          <a:p>
            <a:pPr>
              <a:lnSpc>
                <a:spcPct val="150000"/>
              </a:lnSpc>
            </a:pPr>
            <a:r>
              <a:rPr lang="en-US" dirty="0"/>
              <a:t>Grease in sewage include fats, waxes, free fatty solids, calcium and magnesium soaps, mineral oils, etc</a:t>
            </a:r>
            <a:r>
              <a:rPr lang="en-US" dirty="0" smtClean="0"/>
              <a:t>.,</a:t>
            </a:r>
          </a:p>
          <a:p>
            <a:pPr>
              <a:lnSpc>
                <a:spcPct val="150000"/>
              </a:lnSpc>
            </a:pPr>
            <a:r>
              <a:rPr lang="en-US" dirty="0"/>
              <a:t>restaurants, kitchens, garages, soap and candle factories, oil refineries, slaughter houses etc.,. </a:t>
            </a:r>
            <a:endParaRPr lang="en-US" dirty="0" smtClean="0"/>
          </a:p>
          <a:p>
            <a:pPr>
              <a:lnSpc>
                <a:spcPct val="150000"/>
              </a:lnSpc>
            </a:pPr>
            <a:r>
              <a:rPr lang="en-US" dirty="0"/>
              <a:t>foul </a:t>
            </a:r>
            <a:r>
              <a:rPr lang="en-US" dirty="0" err="1"/>
              <a:t>odour</a:t>
            </a:r>
            <a:r>
              <a:rPr lang="en-US" dirty="0"/>
              <a:t> may be developed at the </a:t>
            </a:r>
            <a:r>
              <a:rPr lang="en-US" dirty="0" smtClean="0"/>
              <a:t>surface, </a:t>
            </a:r>
            <a:r>
              <a:rPr lang="en-US" dirty="0"/>
              <a:t>scum retards </a:t>
            </a:r>
            <a:r>
              <a:rPr lang="en-US" dirty="0" err="1"/>
              <a:t>reoxygenation</a:t>
            </a:r>
            <a:r>
              <a:rPr lang="en-US" dirty="0"/>
              <a:t> and thus causes anaerobic </a:t>
            </a:r>
            <a:r>
              <a:rPr lang="en-US" dirty="0" smtClean="0"/>
              <a:t>condition</a:t>
            </a:r>
          </a:p>
          <a:p>
            <a:pPr>
              <a:lnSpc>
                <a:spcPct val="150000"/>
              </a:lnSpc>
            </a:pPr>
            <a:r>
              <a:rPr lang="en-US" dirty="0" smtClean="0">
                <a:solidFill>
                  <a:srgbClr val="0070C0"/>
                </a:solidFill>
              </a:rPr>
              <a:t>do not digest easily</a:t>
            </a:r>
            <a:r>
              <a:rPr lang="en-US" dirty="0" smtClean="0"/>
              <a:t>, in sludge digestion tanks</a:t>
            </a:r>
          </a:p>
          <a:p>
            <a:pPr marL="342900" lvl="2" indent="-342900">
              <a:lnSpc>
                <a:spcPct val="150000"/>
              </a:lnSpc>
            </a:pPr>
            <a:r>
              <a:rPr lang="en-US" sz="1800" dirty="0">
                <a:solidFill>
                  <a:srgbClr val="0070C0"/>
                </a:solidFill>
              </a:rPr>
              <a:t>promote clogging </a:t>
            </a:r>
            <a:r>
              <a:rPr lang="en-US" sz="1800" dirty="0"/>
              <a:t>of the trickling filters.</a:t>
            </a:r>
          </a:p>
          <a:p>
            <a:pPr>
              <a:lnSpc>
                <a:spcPct val="150000"/>
              </a:lnSpc>
            </a:pPr>
            <a:r>
              <a:rPr lang="en-US" dirty="0">
                <a:solidFill>
                  <a:srgbClr val="0070C0"/>
                </a:solidFill>
              </a:rPr>
              <a:t>affect the biological activities </a:t>
            </a:r>
            <a:r>
              <a:rPr lang="en-US" dirty="0"/>
              <a:t>of the organisms </a:t>
            </a:r>
            <a:endParaRPr lang="en-US" dirty="0" smtClean="0"/>
          </a:p>
          <a:p>
            <a:pPr>
              <a:lnSpc>
                <a:spcPct val="150000"/>
              </a:lnSpc>
            </a:pPr>
            <a:r>
              <a:rPr lang="en-US" dirty="0"/>
              <a:t>by </a:t>
            </a:r>
            <a:r>
              <a:rPr lang="en-US" dirty="0" smtClean="0"/>
              <a:t>floatation </a:t>
            </a:r>
            <a:r>
              <a:rPr lang="en-US" dirty="0"/>
              <a:t>or settling </a:t>
            </a:r>
            <a:r>
              <a:rPr lang="en-US" dirty="0">
                <a:solidFill>
                  <a:srgbClr val="0070C0"/>
                </a:solidFill>
              </a:rPr>
              <a:t>as scum or sludge. </a:t>
            </a:r>
          </a:p>
        </p:txBody>
      </p:sp>
    </p:spTree>
    <p:extLst>
      <p:ext uri="{BB962C8B-B14F-4D97-AF65-F5344CB8AC3E}">
        <p14:creationId xmlns:p14="http://schemas.microsoft.com/office/powerpoint/2010/main" val="4460826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skimming tanks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0066" y="1704369"/>
            <a:ext cx="5242877" cy="39321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Content Placeholder 2"/>
          <p:cNvSpPr txBox="1">
            <a:spLocks/>
          </p:cNvSpPr>
          <p:nvPr/>
        </p:nvSpPr>
        <p:spPr>
          <a:xfrm>
            <a:off x="199663" y="1505496"/>
            <a:ext cx="6515036" cy="505907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r>
              <a:rPr lang="en-US" sz="2000" dirty="0"/>
              <a:t>narrow rectangular tanks having </a:t>
            </a:r>
            <a:r>
              <a:rPr lang="en-US" sz="2000" dirty="0">
                <a:solidFill>
                  <a:srgbClr val="FF0000"/>
                </a:solidFill>
              </a:rPr>
              <a:t>at least two longitudinal baffle walls, </a:t>
            </a:r>
            <a:r>
              <a:rPr lang="en-US" sz="2000" dirty="0" smtClean="0">
                <a:solidFill>
                  <a:srgbClr val="FF0000"/>
                </a:solidFill>
              </a:rPr>
              <a:t>interconnected</a:t>
            </a:r>
          </a:p>
          <a:p>
            <a:pPr>
              <a:lnSpc>
                <a:spcPct val="150000"/>
              </a:lnSpc>
            </a:pPr>
            <a:r>
              <a:rPr lang="en-US" sz="2000" dirty="0"/>
              <a:t>Air diffusers are provided at the bottom  </a:t>
            </a:r>
            <a:r>
              <a:rPr lang="en-US" sz="2000" dirty="0" smtClean="0">
                <a:solidFill>
                  <a:srgbClr val="FF0000"/>
                </a:solidFill>
              </a:rPr>
              <a:t>300 </a:t>
            </a:r>
            <a:r>
              <a:rPr lang="en-US" sz="2000" dirty="0">
                <a:solidFill>
                  <a:srgbClr val="FF0000"/>
                </a:solidFill>
              </a:rPr>
              <a:t>to 6000 m</a:t>
            </a:r>
            <a:r>
              <a:rPr lang="en-US" sz="2000" baseline="30000" dirty="0">
                <a:solidFill>
                  <a:srgbClr val="FF0000"/>
                </a:solidFill>
              </a:rPr>
              <a:t>3</a:t>
            </a:r>
            <a:r>
              <a:rPr lang="en-US" sz="2000" dirty="0">
                <a:solidFill>
                  <a:srgbClr val="FF0000"/>
                </a:solidFill>
              </a:rPr>
              <a:t> per million </a:t>
            </a:r>
            <a:r>
              <a:rPr lang="en-US" sz="2000" dirty="0" err="1">
                <a:solidFill>
                  <a:srgbClr val="FF0000"/>
                </a:solidFill>
              </a:rPr>
              <a:t>litres</a:t>
            </a:r>
            <a:r>
              <a:rPr lang="en-US" sz="2000" dirty="0">
                <a:solidFill>
                  <a:srgbClr val="FF0000"/>
                </a:solidFill>
              </a:rPr>
              <a:t> </a:t>
            </a:r>
            <a:r>
              <a:rPr lang="en-US" sz="2000" dirty="0"/>
              <a:t>of sewage agitates the </a:t>
            </a:r>
            <a:r>
              <a:rPr lang="en-US" sz="2000" dirty="0" smtClean="0"/>
              <a:t>sewage</a:t>
            </a:r>
          </a:p>
          <a:p>
            <a:pPr>
              <a:lnSpc>
                <a:spcPct val="150000"/>
              </a:lnSpc>
            </a:pPr>
            <a:r>
              <a:rPr lang="en-US" sz="2000" dirty="0"/>
              <a:t>Air tends to change the oil and grease to a soapy </a:t>
            </a:r>
            <a:r>
              <a:rPr lang="en-US" sz="2000" dirty="0" smtClean="0"/>
              <a:t>mixture</a:t>
            </a:r>
          </a:p>
          <a:p>
            <a:pPr>
              <a:lnSpc>
                <a:spcPct val="150000"/>
              </a:lnSpc>
            </a:pPr>
            <a:r>
              <a:rPr lang="en-US" sz="2000" dirty="0"/>
              <a:t>mixture is carried to the surface by the air bubbles, some of which are entrained in it and may be skimmed off.</a:t>
            </a:r>
          </a:p>
        </p:txBody>
      </p:sp>
    </p:spTree>
    <p:extLst>
      <p:ext uri="{BB962C8B-B14F-4D97-AF65-F5344CB8AC3E}">
        <p14:creationId xmlns:p14="http://schemas.microsoft.com/office/powerpoint/2010/main" val="4787609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skimming tank"/>
          <p:cNvSpPr>
            <a:spLocks noChangeAspect="1" noChangeArrowheads="1"/>
          </p:cNvSpPr>
          <p:nvPr/>
        </p:nvSpPr>
        <p:spPr bwMode="auto">
          <a:xfrm>
            <a:off x="155575" y="-731838"/>
            <a:ext cx="41148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ITEhUQExIWFhUXGRgXFxcYGBkXGBcfGhcgHh8YFxofHyggGBolHiAdITYiJykrMS4uHx8zPTMsNygtLysBCgoKDQ0NDg0QDysZFRkrKysrKy0tNysrKysrKysrKysrKystKysrKysrKysrKysrKysrKysrKysrKysrKysrK//AABEIAIgBcQMBIgACEQEDEQH/xAAcAAEAAgMBAQEAAAAAAAAAAAAABQYBBAcCAwj/xABFEAACAQMCBAQEAwMJBgYDAAABAgMABBESIQUGEzEUIkFRByMyYUJxgTNSkRUWJENUkpOh01NiY3Oy8XKCsdHh8BclNP/EABUBAQEAAAAAAAAAAAAAAAAAAAAB/8QAFREBAQAAAAAAAAAAAAAAAAAAABH/2gAMAwEAAhEDEQA/AO40ryGFNYoPVK86qzmgzSsZrNAr43dykaNJIwVFBZmJwFA7kn0FfU1XecrWeaOO3gC+eRDI7jVGqodZ1qCCwYgLgH1oJ61uEkRZEYMrAMrA5DAjIIPqK+ma5xDw+6ijjtp45pIYWlX+i6o9eoB4ioDhhGuWTGTggZ23rZu7C4xdz9OdyRBFEjSOAqMq9RwEYFnBznBBOnAIySQvMtyisqMwDNnSCd2wMnHvtX1zXNOEcLuj4aSZJS8VxdCIkEaEeM9NmUsxCZ9ySO1fDhtjxBLWRZBPI7mBXBDKA2s9SRCk2uUD2BQEEfcUHUs1mq9yOtwLSMXIYSBpAQ+zaRI2gkajjy49T+tWGgUpSgUpSgUpSgUpSgUpSgUpWM0GaVgGhNBmlYzWaBSlKBSlKBXlnA3JA/OvVRPM1kkttMroGAjcgEZwQpwR9waCUWQHsQfyNZzVA4a00JghtlVIxZeKkQJvNJ5QFLH6c5JJ77V8rTmuVRlrqKdB4ZpZRGEWHqyYeI4OBhd9zqHrnNIOiZpmuYcT56kKqI7hFMst3HA4QMHMcmmNW1HATGSXz6VKWl3cpcuetmNryOFkKZDarZSXVvwjODgbd/egvRYVnNUjmq4mhunuUZj0bN3SLTqTUXALkAajgYOAc4B961LXj1zJcw2sV3HLG0jBrlY18wWEuYxjy6gfUehx3FB0OleVFeqBSlKBSlKCnc9GL5IlliGOowinJSCbbszDAVxnK5zjfbO9QkfFXjZ5otcSm1sf2peTpK88qtI+SSdK/iPpgnArot1GukllDADOCAew++1Q/B+ZrS5h66SoB01dwzLqjUjtJvt6igrXDb2Se8hfxepMXcMUqqoSfAjKsvoxXzDbY9MkbZqF4fzJcwWNgizRjMDu0szBQzowHQLMCS25yo8+23Y1eLvmuyR4U1hg6yyK66dCJEvmbPp+7gb/AKV64ZzBaziPSmFaI3SllUKF16dROfK3r/60FY4nx2aWWNGuFiZbuFPCqPmOnlPU1E6mU5JyBjAx3zXShWnayQzATxlHB+lxhvX0at0UGDUbxjiqW4UsruztpjRBqdzgkhQSOwBPcdqk6jeMcJE4Q9R43jbWjpjKkqVOzAg5BI3FBAxc6p1WEkMyR/IwxiK6OudIEwbBU6yBjB963bznC2ikkjl6iFEkk8yga1jxrKDOdsjcgA+maT8oxPHJG8srGQwF3JXUTBIHB+nHmI327dsVoXXIEDySTPNKdSzrjybCcDX5tOpsYGMk4oN083xAHMNwGDxp0zH5yZQShAzgqcHfO2Dnsa17vn20iWNnLKXLhlOkNH036blgWw2HwuF1H1xtW1YcKhuNF6ryfM6Mig4H7IMF2x6hjmvk/JUOdSySKS8rsfI2rqyGRl8ynA1E4IwQPWgkOXuJtOJiQuEmeNdPYquMH7nepitHhfDEg6mksepI0p1HO7Y2H22Fb1ApSlApSlApSlApSlApSlAqB5v474SOJ8xKJJliLyvojQFWYsx/8uP1qeqG5o4IbpI1WQRtFKsysUEi5VWXDISARhj6+1Bo8N5uja2N0yll6jxqYFeZZdBPnj0rkpsdztkHeo3ifPwXrPDBJLGkVu8cgRtMhuGwhB/cAxk/mO4rYfknMJi8Ru0rTSZjXpMWQLp6OdKqMAgZ+rJ3r6w8lxrB4YSsR0reLJAyBbvqVse5OM0GzLzVFEJDMGGiUQqqKzvITGJDpQbnAJJ+ympuyvElRZY2DI4DKw7EH1FVHiXA7e7kmiSTMqTLOWaISxxs0XTMZBwrnSM4zkZB9qtXCrEQxJCDnQAucAZx64UAD9BQblKUoFKUoFa17eRxIZJXVEHdmICj8ya2aieZOG+It3h0oxJUgOWUZVgwOpfMpGMgjsd96DWPNNmJhD1oxmA3Ak1L0+mpwTrzgD174xX1TjVoylhNAYtGvqdSMoQXK5O/05H1dj+lVy45UuJolDTQuz2UtrLJgjJdgyumkYK5GCDjPf0xW7xLlEySmRWQIYrWLQQe0Fw0h+2GVsUGb1uGXzxgXcbOyuirFOoMqH64yFPnG36fapNOP8PUaBdWwCFVwZo/KewBy3fbHvUY/KR6hlXpqTeLc5C4OgRaCmfc/wAN61hyR5EXMRK2k9uTp7vK6ESDb/dOfXegsFzx61i1NNNDEFfpanlRQTpDYyTscHOk743rM/F7OERl54Ig+8ZZ40D5HePJ3z9u+ahrHlRlmErsjAXJuMEE97VYts/iyCc+1VTi3ArmA2luV60aRRxyIivicrNrARwjdLTgHzaQRtmg6yr53Feq8JXugUpSgUpSg8TplWX3BH8RVHt+VboRxqXiR4YDAjpkdQMyFi+R5dkwvfBYmr3TFBS+BcovC2pnU73R05d/2+juznLYKkknvn0r53XJkjwpAZVGm0jtyV1LlklV+4OQjacHBzvV4xSgr3LHB2tYZFAUO7vJjqSzAEqB5mkJY7jfGB9s5qG4zzXdC3eKJI4+ILLDCY3y0Z60gVZUOxaI5OG9MEHcEVesVRPixw9Ht4pdaxSx3EAjuCB8nVKAWzkYUbE7+lBGcV4vxaIgJdQSaHRLhhBhI2kdVCIS/nfzZI9AN+4qx3FjxFFaRuJRhVBZj4ZdgBkn6vQVznjfHevZrGhSzhhkg+WW+ZdSdZTrViP2H1OJNyxGTgKc3b4m3rLYELKqa4nyTOsZYaPw5Q9U/bag1OHccuZ2iji4mCZsmJmsWVZNK6joY4VhgZ2qV4tacWSCSRLyFmVGYL4fAYgds69qolxcBLvhhkulN5kEoshjhgiNuQsasVI1N9wSxONtsdE5nu2SaBOqiBjgq04iLDUBgIY26nfHcdwPWgqnw8m4jLwuO5e8jgiVX0gwBiEiJGtiW77Me3tW7wvjdxO8ccfEzmUExa7EosmldR0s2A22+xr3zyEt4TbxyJFF4aZRH1xGT5G+mIoTL67AjO9V+zkUcR4UJbgSXm+tEZhFBEbVgsY9NR7nO5/LFBc+J2fFIoZJRxCM6EZ8G2XB0jPo1ViDivGzbo7XMQuZF6kduIF8qfvzt/VrjP67b1u878ypbXLwzSlY5Y5FXE3lU9HYSRaMrqJ282+D2rU65S1eC1mAbpA3/EJNxH8oeRMbNJp2Crsv59w6Jy9eNNbQTPjU8aO2BjdlBO3pUjUNyd//AA2v/Ji/6BUzQKUpQKUpQKUr4XtwI43kPZFZj+SjJoPvSqAvxAuOnDL/ACbJm4IEMfXj6rgjOrp4yEx3J7ZGa2jzhddY244eS6rrkxcxaIh/xHxhSe+N9qC60qhtz7L4ZrzwJEStpRjOo6/mwOgNOZNR2XYavSic9T9bwr2ccU5VGWOS7jUsHzgKNJJYY3HpkUF6YVQePc5TtfjhtnA0owFuJkXJtyxG4z5dQXJwT3x37VE85cdVrq2gvbQ6gJGSCKcSvK7KFQMq6dKHzbnbY1j4e8Zmg61gLe3E/iJm6AuVRkz5sKukkqB60HSOE8Oit41hiXAGe+SzEnJZmO7MTuSe9bNyHKsIyA+DpLDKg+mQCMj9aq0fNkzTm1WCAzjcxC8TWAO+V0ZA3rNtzTPJK8EdvA8ifWi3iF0xt5l6eRQb3Q4p/aLT/Al/1qx4fin9otP8CX/WrQsebJ5neOK2gkePaRUvUYoQSMONGxyCK92HNM0xcQwQSmPZwl4jFDvs+E2Ox/hQbnh+Kf2iz/wJf9avXQ4n/t7T/Al/1aj7Pm2aZXeK3gkWPIdkvEITG5D+Ty4rzZ84SyxvNHBA8afXIl5GUXAydTadsDegklg4n6z2n+BL/q18biLiaqzde1IAJwLeUtsNwPnbn7VqW/N8jwtcpBA0K51SC8iMa476n04GNv41QuTICwgurUme4Eklxcu87LBCrBwIS41At2OMHsCcAig3uTuZ71rKEW0lsUWZbUGSGRMZyQ37TcAY2+/2NWLlri/E7xZnjnstEUzQhxDKRJpVSXX5uwy2Mf7tVS3t9dvIJbaOOya865YSM5uDn9nbJoDSam2BOkEfarx8N2creF4RC3i3+UCp0DoQ6VOnbOnGfvmg3VtuK43ns/8AAl/1aieYeJcXt+iEW0naaURBQkkenKMxZiXI0gL/AN6vNUL4qcZeAW3Q804mB0qAWVDFIrOMkAHB21Hc/rQai8y8aZS8FlDOuqRAw+UMxsUJXVISfMGGCBnHetvlDmm9ubiISJCLeaF5o2VXWRghQfSWOlcv39celRnL/HLiz4Yrm3DwgymJ5ZenNOJJWZSIhGx6jau2d/tWORLO4hvLSK6kXqpw90EC79JVliGXOd3bYn0GNvuF5PMlr1vD9Zepq0eunXjPT1409TG+nOakLq6WNHldgqICzMeyhRkk/YCqSnDLrR4Dw7YF11/EFk6RTxHW/e19X8OnT9842qPbgt5LA9k1vLgR8QQyM6iORpZGaHHn1EYI3I2xig6Fb8QjdzGsillVHYDuFfOlj9jg/wADXtrxBIsJcB2VmC+pCkAn8txXO7vgt0YpWiilRWhsFKDT1GWIv1YlGsDVgjYsMjbNbvLvApEnsZ5IpSUhuItcmnXGGkDRrIFYgKF1AbnGcE0F91f/AHBrFM/alB9KUpQKUpQKqHxPdFsg8ia0We2Zk284E65TzbeYbb7b1b6+U0CsCrKGU9wwBB/MGg41zxw0zIsjjrcRHTmSOF/k2UKPnzMB9OMgnuzDIAAIqd5n4t4q1a3UlLlIpTJCZ+m+BEDrHy26yEEEHy5B9+zjHDYbO4a3ZktrG61zyMgCM7oqg2oK7gMDrwNzhgO9V5uWY7hbiQLLZXUETywsxy0lsyMqdVSTpIClCDhgAMjNBjhlkNXDEsoSYml1PcvIySTSi1YvoYq2EChhsMHGBjvXTeP2FxJNA8QJRTl8T9Idx3TpNr29NS1SuE3NxJdcHeUCCHziC226mFsn+dJjtk7BfQHfeurLQU7n2xndHdEJjWCbX88x/gbbR021/wB4etU/l63QTcJW0g/o4kdnuWOJJ5PCPqI2yyYBHscYGAM103mfHg7nJwOhN+nyzvXPeEXVzJdcHefTCmHWK2JHUIFk4M8g9M9guNg3ucUG38TuWPEK81wSltErS6hOe6xEACIxkDLEb6qgEvLf+TEnu4lgtYVMcNhvmWYDd5wcE+Y5APp5yckYt3OnGImnS2dTIkRV2hXdriZsmGBV7HGOox7KAmTVd4NwoycUPErxY5E1eHbABiinIwFTb5gQYiLn8eewGwdG5OP9Btf+TF/0CpmvEa42Hb0r3QKUpQKUpQK1uIWolikiJwHRkJ9gykZ/zrZpQUbh3Jd3CzSLxANIUWMSPbKWRVGAseHAUep23NfIchXPRFub8GMv1JB4cZnb1656mZAfUbZGB2q/UoOccf4bfQ3FrKs0NxIzNBDG8PTihJRj1lAc+ZQP1AwMZqI4IsMPGHhS66smIRO7XAVpJcyah09BD4/cUrp+9Wr4jyqvhHe4NugmcvKPqVRA+Qux8zDyjAzltt8VF8mWJe9mlKNbIkVt0YUcgGP5mk3C+rHGcHtn86D1zVJOeLWyWpjMphcDXIGEIbYzdHTk4xgHVhjttgmo3kDCX88IuerpuJwS1wheQ43ZohHljnO4YD7bVM892n9KtZ/FNbqEmWV87LGFBcR5HkdthqG/tuK8/DbhkQ8RNF14Y1uJFWBiVUAKB5kO+T33Od6DfsLj/wDZyJ1gThvl+JRiNh/UCIMv9819eASk31yvUDBfweISUjf1iEStH+rtU5DwsCYz9WY5/AXzGPyXG1erbhmiR5erK2rPkZ8ouTnyrjaggOVZtVzdr1Q+GPlE6TFfMdiixKY/bBLVnlCTL3Q6ofDjYXCTad27gRr0vyOqp6z4Z03eTqytrOdLuWVd8+QfhFY4fwzpF2Esr6/R31BcZ2TbYbn/ACoK/wAtzZguh1A2ksCRcJLp8p7ssaiM/mGr48s3ANjO3WD/AFecXEUmPL/tViVV991OPvVlsuFdNXXrTPrzu76iuR+A48tLPhfTjaLqysGz5nfU4yMeVsbUFd4RLnh0rdUNgv5/ExuBsP64RBVx91OPvVJ4Msk9lY25RY7N5kjm30veMztqKsuMxbZJ/Hv2HfrFtwrRE0PVmbVnzs+ZBn91sbYrk/B+ir8NjknaW58R8qMHy28SyOPOBtrbGNR3O/oKDoB5CscxnRL8r9n8+fyenl8/l29qmOD8HhtVdYlKh3MjkszlmIALMzEknAA7+gqQJqK4xxYoywRKHuHGVU7BV9ZJD+FB/E9hQa/MnHOjpij0tcSAlEJwqgfVNKfSNBufft3IrnMPDX4u7W8TsbASB7q6YYe8kU/RF7RL2GO33qf4hyxHfMLZgZAjhrq7Ozuw728R9FxswGyjbcnIvllZpEixRoqIgCqqjAUD0AoIGXkOwYKGhY6MaMyy+UjsV8/lP3GK2+E8q2ltMbiKLErLoLlndipIOMsT6gfwqcFKDFZpSgximKzSgxilZpQKUpQKUpQKUpQRHMvBhcwNHkB1IkiY/gkQ5Vv4/wCWa5w0uq3e5AaW7UP/AChKx0iNMFJbdfQYGSiD2DH6vN101QOcuHwwXKXc3UNpIR14UBZXmXAid0Ay5OAmOxITIoNvl7kqNZLe88ZLP0/PEWEWCrQmNRlVB0BGyAMb71dAKpXIl88TvYTIkT4NxBCHDtHE7n5TY7FCcYGwBABIFWXj/FltbaW6f6YkZyPfA7fmaDY4hZrNFJCxOmRGRsd8MpBx+hqjz8rJYkcRkup7h4P2aOIsuzRGFIwQoO+rAGQNRzV34berNFHOhBWRVdSN9mGRVC5su7i74glnbELHajqzzN9MLsPKcdmdULMFOwJVjnGCEHGj21x0o/ncWvWJmmAzFZqQCypn8SrjbucKTgaRVs4LxGLBsktHNrC7wNIWRiGh3LyJ9eGYFg+5JION6cgcKjy94gPSOY7bOSWTPnnYndnmcatW+VCelbMfLc3i0upJIso7nXGhjllQghYpjnS6rkdwew9cmg9WvO8Ulql2qEh0WQRlgJBqlEe47YBPfNSNnzHG7ypp09Kd4GLMBkpEshZfcYbt32NQNryQ6xJEZV8kAt1wpGyziRWP3wuPzrbPKba5n6o+bPPMNj5RLbLDjvuQVzn74oJiDmS0dGkW4jZUxqIbIGo4H55Ow962+H8RinTqQurpkrqU5GQcEfmDtVI5n5amS2BgJLKlnEOmgLReHk1GVFP1EbeT7VYeSYXS1VZIjG2pyQSSzZcnqNkkqzfUV9M0FhpSlApSlApSlBTviBOiNZSPC0wW4JESqGZ2MLhAAds68HJ2Hf0rT5Qjle+4gtzIkkjxW3URPoiDdX5IPdsD1OMk5wKkOeI5GeyWKQROZ3HUKhtA6EmpgDtqC5IzsDjORUdyA9sbu7FqjCNUt1MrA5nOqXMus7y5OfPk5xQe7rg7qBbXNl/KFuhzbv8ALMiDtolV2UEqNg4O47jIyY2Xly9muoY1jFpw3UZJYEZeo7DzfMK/vtgEAnbNdMxTTQFGBis0pQKUpQKUpQK4zy7ICLYW9tpXx4a7nYYLymVwEi/eVdsnsBgbnOOzVw/ifMEltZWs76VSG4ZobfI13RWV8yE90Rc7dyT39Mh1rjPFzHpijTqXEn7OPOw95JD+GNfU/kBuQKqF3xaKKU2Ru1SRhqurtyFLf8KD0BHbAPkH3NOU+Ji/j12pcNKFN3dMullIH7CH0yN8Y2UHP1Nva7vlizltxaSQI0IGykdjvlg3fVk51ZznNBtcFMHQj8OVMOMIUOVI9cH13zv75r7+NTqiDPnKlwvrpDBSfyyQKr/DuRba3VFt5LmHRj6J3w2PV0JKEn1OmvlzXwWaaSRoxkNZywg69J1tKjAfbZTv6UFr6n/etf8AlGPqNFkl10agATjXnST9tjVLvOXZEeTTbCS26sUnh1ZQJPkaG2JC7SYbBxk5PevqOCXAkRkjKKHsjp6pchYy/UUuTlwAwO+c/egu+us6q51/Na6QKYAY5ZLe8SZ9ZyZHdDETv3+vGO2a+PD+X7hIlEkFxJF1tb27SRocdPAKKjadOvcgtucmg6NaXSSLrRgRkrke6nBH5ggivvUByLYvDZxxSRmNgXPTZg5QFyQpYE6iARvnep+gUpSgUqN4lxiGDT1XwWBIADMxC7scKCcD1PatuzuklRZY2DowDKwOQwIyCD6ig+9KVg0GaVimaDNanFbFJ4XgkHldSpxsRn1B9CDuPvW1XmQgAk9hvQclmkniQ4VUnsJDPdXUx0i5OkgLGfUSx++y4A7irHzlf2N7wyXVOhVouqFEgDZA1KDg52I7faozmia0a/trgobhpLcPbRKTi4cOChYfSQgJbLbKMn0qPtZITYXVtLYk3USzGbTErqjSEsMSdicEHHfGNhQWpOMW1lYJFbPGzKixwRdQEs7/AEqST21HJPoM1UoYZLwwcMgbFo5aW6uPx3mk5kcbbRPJ5QdtQzjyjdx68sLi2sXFjI0LSxjaEIZMIcIu4ZgxAG22M74q18jQzeIvZLhY1lzCgSPdYoxHlIvzGTn0yTQSHHuKSQPBaWscRd0kdeqxjjCQhQVBAJ1HUo7bbmobhvMF0k8vU6Rga66IOti8ZaBXAXy6TGG2z981bOL8Ft7lQs8SyBckBhnGRg49sjasfyHbY09BMaupjSMagunVjtnTgUFLg+IUpinPSiZ4xatGVaVYnFxN0hu6BiB31BcH0rcseaL1pGjlit1VJ2tXZJJC2voiQMgZACAGUbn37Abz8HKtkgIS1jAbRnC9+mwZP7rAEe1bf8kQZJ6S+aTqtsN30hdZ/wB7SAM+1BR+F863MNlFNdIkha1E0bRMS7kaExMpA0li6kldh5h7ZlLDmq6klt4DbojySTIxcso0xIjF0Xc76saWI3HtvU1ZcrWUSssdrEqupRgF2Kncrj0BO9few4Fbw6RFAiaNZUhdwXxqIPfzYGffAoJOs0pQKUpQKUpQUb4pSQqlqbgOYevhxGGLvmJgIwF3IdiEI9Qxr6clpN4y6aYLGTDa6IF/qI8y6Ub01+pxt6elffnwSarNoUV5RceRGOFJMTgMx9l+r38u29VPh3D5FuZbuHiMiRIpF/eN0mSWRPwQKykIFyckbDYbmg6zWle8UiikiheQK8xKxrv5iBkge23vXOob/iGjqte3AEx02MHSthcTbftJcx4RPXtsvfcgV54pwW8aS3D8SZ7yD5rv04FgtlYEMzeTJJXIUE/fYCg6oKVzSzu7xxJeNxSVLBBhJWht9czZxqjHTx0ydhtlvTbv8ZLriYAHjZuvOT4a26VvrVP9rcnRhVHc47Dbc0HQr7i0ULxJJIFaZ+nGD+JsZwK3hXKeK8PuJpoQeJFzZP1bm4aKBYYGCEaUGjzSb9iSB3O+K+svFb5FM738+iU6LKAQW/iJ2/e0lMKh779hucdqDqJrUsOJxTGQRuG6bmN+/lZe4Nc9RuLEx2w4iTeHS84WKAw2yHf5nk1M57AA798AVrWnUgM80XEpUsxI7SzNFAzTzMcaLYdPzDO3rvgAbUHTeIXyQxvNKwWNFLMx9AO5r83xcAXiF7DcFGisprgQxhnPWlUuzFkB7Dc5xsuds11Ux8REPz7yUyzkrBbCG2Llcd5iUxkZyxGyjHcmoyDhSW3g7cMbiWK5tY57gkaYiG2giHoMndR75JztVHT+HWMcEaQxIEjQYVVGABW1WKVBmvJr1Xk0FUm51jUSSmCXoqJ+nLmPExgB1qi69QPlYAsADpPb188f5pkjljhhhLt1bZXJKgaJy2wyfq8tbg5OtdTnS5VxKOmZHMa9YfMKJnClsnce5r4xckQKrfMuGdmhfqtKWkzAcpg4wB6YAxuaDRuue47dAZ1Z3aW4VFjCjyQyaS3mYZO4GO5PYVK8ucce4uLqIxaY4TF03yPMHiV8kZyM5z27H3rxe8nQSAYaaNlaVw8b6X+cQZEyQfIxAOO4xsRUhwvgiQzSzIz5lEYZScrmNNAbtnVpABJPoKCUArNKUClKUFf4jHNHdLcpA0ymIxMEMYdSG1KRrZQVPY4PfG2Kr8/CLo3AkNqwZjC0TxTKsVsA2ZUZdQyW3JKq2vIG2Kv5qu3PN8MYeR4pVjVZGWTSCsnSzqCAHOdjjIGcbUEJY8nu3SNwkhz4oTfPfDBpSYgQHwVCkEAbCoyHh9yz9OSC4a5SC0CyJMAkMig6i/zBn3JAbUNqv0nGFW28VIkiDSG0EAvucKuASNRJG2fWoSDmhjM8ckLw/MjjRXVS7F4JJPMVcgL5CAffbG9UR8/LU/QmYdTqyXBaQBwXaFZDiOPLhVUrvpyM5YbZrXt+D3SPYt0rmQowDdWRMRJ1ScsyS7MEPbD5ACk+tbllzbPpt5ZodKPbTXUpUDYIRiNRr7gMMt67dt8TXFuaYYFkZlkbprEx0gbiUlV3JAG43JwB70FXk4FegXscazBXdHEjyqZJB1iZI0HUKj5ZwGwmxA2xmvm3AZ+iiS291PEBcBYmmjEiM7ZjZsSBSuMqPMxUEenazTc6WyTRwOHDusbHZTo6hwoODk7/ALucd+1SPAeNJdo0kauEDsgZgBrKMVYqM5wGBG+O1BA8K5Wm8Panqtb3EdoluxURyFdlLYJyM5X0yDgVGcc5KkThktoLxxGqO7aUQNKcFj1X7tqO5Pc75710avMiAjBGQdiD2Oagp9lyrMzxXRvXLrEqRgxRlYwQMlBjYnsT3xUry7y8bZp5Gnkmedw7l9IxhdIChQAAAKnFGBis0ClKUClKUClKUClKUClKUClKUGhxXhEFynSuIUlTOdLgEZ9x96iByDwv+wW/9wVZqUFaPIXDM58DBn30CsHkDhffwEB/NAf41ZqUFa/mFwz+wQbdsoDWRyHwz+wwfnp3/jVkpQVluQuGHc2MHfO6A5PufevX8w+Gd/AwZ7fT2/L2qyUoK1/MPhn9hh+/l7/nT+YfDNv6DBt28uw/L2NWWlBXDyPw7OfBxZ/Lf9N6+lnybYROssdnCrqdSsFGVP7w9jU/SgUpSgUpSgUpSgUpSgUpSgUpSgVXpOTrZtYJlKsJAEMh0J1frKD0J++cZOMZObDSg07/AIak0TQPkow0nBwRjsVI3VgcEEdiAajYuVYQwd5JZHDpJrd8nUkbINgAMYdtsdzmp6lBCjlmDQsWGKrC1uAW/A2Mg+52G9fK15VROqfEXDPKEDSNJlx0+wXbSF91wQcnI3NT9KCv2/KMEbRtG8qaFRCEkKiQISV1474ye2NjjttUrwzh6QRiKPIUFiM7nzMWP+ZNbdKBSlKBWK8yOFBYnAAyT7Ad64/yf8Rry+nA69vEpkbERhlaQxr5vrA0A6Qe7d6DsWazXNeBfETMKSFZbqS5lm8NDFEqOI4zjLZfGM/iJGfbY1aeTea04hE80cUsYRzGRIFySBvjSx2B2oLDSvJNUjg/NF5NxeexaKOOCCPU2DrZi2NDavTI/DQXjNZrk3NHN3ErfiEdrHNBI0swVLYRPkRs3lLynC6yO4Haug81cUe2tJrhF1OiMVXBOWxsMdzvQTFK5x8NuZbu8lImvIWKIDJbi3eKVGPbJbGVHuBvXRSaDOaZrk3H+dr0X81obiKwRMCFpoWdZz/zBsor78R59ltr9Le5lRhFao0qQrkz3EmNKQg79sEZ96DqOqvVUS85rYXqRszwpFaPd3MRVG2GwUvq2YEj0xt3rUi+K8bMiCwvCZITPGNMWWQfiHn2TYnJ9uxoOjVg1Rf/AMlxNBaTR2s8jXZcRRKE6nkJBJy2CNjWpwv4rRzPbL4K4RbiRolkbRpDKdwMElsbZ2GPvQdFzWRXNo+fhG17csZZokuUtIYVRAS576G1ec5Prj0rdg+JkXTunmtpoWtnSMxNpZ3aT6VXBwGPtn9aC+Viqhy3zwbm7exezmt5Uj6rdQoQASAB5T65p8TeZprCz6sEeuV3WNNshS3qw9fbHuaC4Uqgca+IUlnBHJcWLhymqRerENJzjYZyxPfAHati8+IqKbZY7WeZ7iA3ARNAZEA/FqIHv6+lBdmagrlnMXxGElpYXEMhtRcXGJC+klI4nIk9wc4wPfI7VfOWeNNdwi46LxI5zGHILMvo5A+nPsfSgmKUFKBSlKBSlKBSlKBSlKBSlKBSlKBSlKBSlKBSlKBSlKBSlKDQ41ZGaCWAOUMiMmsDJXUMZAqKsOVEh4f/ACdG5X5TRdXSNfmBBf2zvSlBQOZeSbqE2qcPjn128BhW5SWKMHUxLa1bzDck5Hv9qtHK3I8ttb2cTXTq0LvNMsf0zM5zpY9yB2++KxSgu0ykqQGwSDhvbbvj1qmcu8iSW1xNdNxCaV5lKyZRBqOMK2R20+mMVmlB4tfh+xngnur+a6Fu2uJJERcMOzMw8zYODvW9PynP0pkTiNwjyzdYSbNoG+IVU7aP/ilKDTs+QGRbpzfTNc3IRXudKq6quMBFGw2GKuNtDpjWPUTpULqPc4GNR9ye9KUFF4l8N3uMx3HErmS3L6zCQn72rSH+oL6bV74p8L7aeWe4aSQTSPG8cgA1QdIAKE99lHelKDa4n8P0ma9driQPeJFEzAL8tUIyqD2fG/57V9JuQ4jM0wldWNqLNMAYjX1Zfud9jtvSlA4fyFDE9q6yv/RYHgiGF2LjDS/+I5NfPh3w9ghFkBK+LPqFRgAO0g3dvY5pSg+Np8N4ESCPrSEQ3TXhyF+bIcY1ewAAFR3M/IpWCdYkkuHubrxLMJFieJtyugkEMB2xSlBufDLlK5tWuLu9k6lzcFRktrKoucAtjcnIzjbyipvnXlYcQjjjMzwmORZVdAD5l7ZB2I9f0pSgguPfDGO7lllkvJwZo445MLGdXTxg5KnSCRkhcb1LryTCJ3uBI4ZrYWqjbEagYyu3c/8AvSlBoH4ZWjLbxyMzx28EkCIwXSTJnMp2+vfP2NSHC+UOiLQeLnZbUOApIAkDDA6mBuFHalKC0is0pQKUpQKUpQKUpQKUpQKUpQKUpQ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60375" y="792164"/>
            <a:ext cx="11329445" cy="4175622"/>
          </a:xfrm>
          <a:prstGeom prst="rect">
            <a:avLst/>
          </a:prstGeom>
        </p:spPr>
      </p:pic>
    </p:spTree>
    <p:extLst>
      <p:ext uri="{BB962C8B-B14F-4D97-AF65-F5344CB8AC3E}">
        <p14:creationId xmlns:p14="http://schemas.microsoft.com/office/powerpoint/2010/main" val="27513535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612" y="271891"/>
            <a:ext cx="8596668" cy="1320800"/>
          </a:xfrm>
        </p:spPr>
        <p:txBody>
          <a:bodyPr/>
          <a:lstStyle/>
          <a:p>
            <a:r>
              <a:rPr lang="en-US" dirty="0"/>
              <a:t>Equalization </a:t>
            </a:r>
            <a:br>
              <a:rPr lang="en-US" dirty="0"/>
            </a:br>
            <a:endParaRPr lang="en-US" dirty="0"/>
          </a:p>
        </p:txBody>
      </p:sp>
      <p:sp>
        <p:nvSpPr>
          <p:cNvPr id="3" name="Content Placeholder 2"/>
          <p:cNvSpPr>
            <a:spLocks noGrp="1"/>
          </p:cNvSpPr>
          <p:nvPr>
            <p:ph idx="1"/>
          </p:nvPr>
        </p:nvSpPr>
        <p:spPr>
          <a:xfrm>
            <a:off x="230543" y="1132764"/>
            <a:ext cx="10987917" cy="5431809"/>
          </a:xfrm>
        </p:spPr>
        <p:txBody>
          <a:bodyPr>
            <a:normAutofit lnSpcReduction="10000"/>
          </a:bodyPr>
          <a:lstStyle/>
          <a:p>
            <a:pPr algn="just">
              <a:lnSpc>
                <a:spcPct val="150000"/>
              </a:lnSpc>
            </a:pPr>
            <a:r>
              <a:rPr lang="en-US" sz="2400" dirty="0" smtClean="0">
                <a:solidFill>
                  <a:srgbClr val="92D050"/>
                </a:solidFill>
              </a:rPr>
              <a:t>Basins</a:t>
            </a:r>
            <a:r>
              <a:rPr lang="en-US" sz="2400" dirty="0" smtClean="0"/>
              <a:t> </a:t>
            </a:r>
            <a:r>
              <a:rPr lang="en-US" sz="2400" dirty="0"/>
              <a:t>are designed to provide consistent influent flow to downstream processes by retaining high flow fluctuations. </a:t>
            </a:r>
            <a:endParaRPr lang="en-US" sz="2400" dirty="0" smtClean="0"/>
          </a:p>
          <a:p>
            <a:pPr algn="just">
              <a:lnSpc>
                <a:spcPct val="150000"/>
              </a:lnSpc>
            </a:pPr>
            <a:r>
              <a:rPr lang="en-US" sz="2400" dirty="0" smtClean="0"/>
              <a:t>Due </a:t>
            </a:r>
            <a:r>
              <a:rPr lang="en-US" sz="2400" dirty="0"/>
              <a:t>to the additional retention time, </a:t>
            </a:r>
            <a:r>
              <a:rPr lang="en-US" sz="2400" dirty="0">
                <a:solidFill>
                  <a:srgbClr val="00B0F0"/>
                </a:solidFill>
              </a:rPr>
              <a:t>aeration and mixing</a:t>
            </a:r>
            <a:r>
              <a:rPr lang="en-US" sz="2400" dirty="0"/>
              <a:t> is required in </a:t>
            </a:r>
            <a:r>
              <a:rPr lang="en-US" sz="2400" dirty="0" smtClean="0"/>
              <a:t>to </a:t>
            </a:r>
            <a:r>
              <a:rPr lang="en-US" sz="2400" dirty="0"/>
              <a:t>prevent the raw wastewater from becoming septic and to maintain solids in suspension</a:t>
            </a:r>
            <a:r>
              <a:rPr lang="en-US" sz="2400" dirty="0" smtClean="0"/>
              <a:t>.</a:t>
            </a:r>
          </a:p>
          <a:p>
            <a:pPr marL="0" indent="0">
              <a:lnSpc>
                <a:spcPct val="150000"/>
              </a:lnSpc>
              <a:buNone/>
            </a:pPr>
            <a:r>
              <a:rPr lang="en-US" sz="2400" dirty="0"/>
              <a:t>Objective –</a:t>
            </a:r>
          </a:p>
          <a:p>
            <a:pPr>
              <a:lnSpc>
                <a:spcPct val="150000"/>
              </a:lnSpc>
            </a:pPr>
            <a:r>
              <a:rPr lang="en-US" sz="2400" dirty="0">
                <a:solidFill>
                  <a:srgbClr val="92D050"/>
                </a:solidFill>
              </a:rPr>
              <a:t>Decrease fluctuations in flow rate</a:t>
            </a:r>
            <a:r>
              <a:rPr lang="en-US" sz="2400" dirty="0"/>
              <a:t>, to provide more consistent treatment </a:t>
            </a:r>
          </a:p>
          <a:p>
            <a:pPr>
              <a:lnSpc>
                <a:spcPct val="150000"/>
              </a:lnSpc>
            </a:pPr>
            <a:r>
              <a:rPr lang="en-US" sz="2400" dirty="0"/>
              <a:t>Accomplished by </a:t>
            </a:r>
            <a:r>
              <a:rPr lang="en-US" sz="2400" dirty="0">
                <a:solidFill>
                  <a:srgbClr val="92D050"/>
                </a:solidFill>
              </a:rPr>
              <a:t>storing excess wastewater </a:t>
            </a:r>
            <a:r>
              <a:rPr lang="en-US" sz="2400" dirty="0"/>
              <a:t>during high flow periods </a:t>
            </a:r>
          </a:p>
          <a:p>
            <a:pPr>
              <a:lnSpc>
                <a:spcPct val="150000"/>
              </a:lnSpc>
            </a:pPr>
            <a:r>
              <a:rPr lang="en-US" sz="2400" dirty="0"/>
              <a:t>Excess wastewater is released during </a:t>
            </a:r>
            <a:r>
              <a:rPr lang="en-US" sz="2400" dirty="0">
                <a:solidFill>
                  <a:srgbClr val="92D050"/>
                </a:solidFill>
              </a:rPr>
              <a:t>low flow periods </a:t>
            </a:r>
          </a:p>
          <a:p>
            <a:pPr algn="just">
              <a:lnSpc>
                <a:spcPct val="150000"/>
              </a:lnSpc>
            </a:pPr>
            <a:endParaRPr lang="en-US" sz="2400" dirty="0" smtClean="0"/>
          </a:p>
          <a:p>
            <a:pPr algn="just">
              <a:lnSpc>
                <a:spcPct val="150000"/>
              </a:lnSpc>
            </a:pPr>
            <a:endParaRPr lang="en-US" sz="2400" dirty="0"/>
          </a:p>
        </p:txBody>
      </p:sp>
    </p:spTree>
    <p:extLst>
      <p:ext uri="{BB962C8B-B14F-4D97-AF65-F5344CB8AC3E}">
        <p14:creationId xmlns:p14="http://schemas.microsoft.com/office/powerpoint/2010/main" val="31700243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234" y="549061"/>
            <a:ext cx="8596668" cy="1320800"/>
          </a:xfrm>
        </p:spPr>
        <p:txBody>
          <a:bodyPr/>
          <a:lstStyle/>
          <a:p>
            <a:pPr algn="ctr"/>
            <a:r>
              <a:rPr lang="en-US" dirty="0"/>
              <a:t>Equalization Tank</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958" y="1307744"/>
            <a:ext cx="5761135" cy="462811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0" y="1209461"/>
            <a:ext cx="4824679" cy="4824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619707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10948</TotalTime>
  <Words>6584</Words>
  <Application>Microsoft Office PowerPoint</Application>
  <PresentationFormat>Widescreen</PresentationFormat>
  <Paragraphs>773</Paragraphs>
  <Slides>138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138</vt:i4>
      </vt:variant>
    </vt:vector>
  </HeadingPairs>
  <TitlesOfParts>
    <vt:vector size="152" baseType="lpstr">
      <vt:lpstr>Andalus</vt:lpstr>
      <vt:lpstr>Arial</vt:lpstr>
      <vt:lpstr>Calibri</vt:lpstr>
      <vt:lpstr>Calibri,Bold</vt:lpstr>
      <vt:lpstr>Cambria Math</vt:lpstr>
      <vt:lpstr>Century Gothic</vt:lpstr>
      <vt:lpstr>Constantia</vt:lpstr>
      <vt:lpstr>Constantia,Bold</vt:lpstr>
      <vt:lpstr>Times New Roman</vt:lpstr>
      <vt:lpstr>Trebuchet MS</vt:lpstr>
      <vt:lpstr>Wingdings</vt:lpstr>
      <vt:lpstr>Wingdings 2</vt:lpstr>
      <vt:lpstr>Wingdings 3</vt:lpstr>
      <vt:lpstr>Facet</vt:lpstr>
      <vt:lpstr>Low cost wastewater treatment</vt:lpstr>
      <vt:lpstr>Septic tank</vt:lpstr>
      <vt:lpstr>Diagram of septic tank</vt:lpstr>
      <vt:lpstr>Septic tank</vt:lpstr>
      <vt:lpstr>PowerPoint Presentation</vt:lpstr>
      <vt:lpstr>Anaerobic Digestion</vt:lpstr>
      <vt:lpstr>Merits and demerits of Septic Tank</vt:lpstr>
      <vt:lpstr>Oxidation pond/ Waste Stabilization Ponds </vt:lpstr>
      <vt:lpstr>PowerPoint Presentation</vt:lpstr>
      <vt:lpstr>SEWER APPURTENANCES </vt:lpstr>
      <vt:lpstr>Manholes  </vt:lpstr>
      <vt:lpstr>Types of Manhole</vt:lpstr>
      <vt:lpstr>Deep Manhole C/S</vt:lpstr>
      <vt:lpstr>Drop Manhole</vt:lpstr>
      <vt:lpstr>Catch Basins</vt:lpstr>
      <vt:lpstr>PowerPoint Presentation</vt:lpstr>
      <vt:lpstr>Basic principles of good drainage system  </vt:lpstr>
      <vt:lpstr>Typical layout plan showing house drainage connections  </vt:lpstr>
      <vt:lpstr>PowerPoint Presentation</vt:lpstr>
      <vt:lpstr>Maintenance of house drainage</vt:lpstr>
      <vt:lpstr>Materials of sewer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Shapes of Sewers </vt:lpstr>
      <vt:lpstr>PowerPoint Presentation</vt:lpstr>
      <vt:lpstr>PowerPoint Presentation</vt:lpstr>
      <vt:lpstr>PowerPoint Presentation</vt:lpstr>
      <vt:lpstr>PowerPoint Presentation</vt:lpstr>
      <vt:lpstr>Laying of sewers </vt:lpstr>
      <vt:lpstr>PowerPoint Presentation</vt:lpstr>
      <vt:lpstr>Testing of sewer line</vt:lpstr>
      <vt:lpstr>PowerPoint Presentation</vt:lpstr>
      <vt:lpstr>PowerPoint Presentation</vt:lpstr>
      <vt:lpstr>Ventilation of Sewer</vt:lpstr>
      <vt:lpstr>PowerPoint Presentation</vt:lpstr>
      <vt:lpstr>DISPOSAL OF EFFLUENTS</vt:lpstr>
      <vt:lpstr>SELF PURIFICATION  </vt:lpstr>
      <vt:lpstr>CONDITIONS FAVOURABLE FOR DILUTION </vt:lpstr>
      <vt:lpstr>Oxygen Sag Curve</vt:lpstr>
      <vt:lpstr>Zones of purification</vt:lpstr>
      <vt:lpstr>Mathematical analysis of Oxygen Sag Curve:  Streeter – Phelps equation</vt:lpstr>
      <vt:lpstr>Determination of Critical DO deficit (Dc) and distance Xc</vt:lpstr>
      <vt:lpstr>METHOD OF LAND TREATMENT </vt:lpstr>
      <vt:lpstr>PowerPoint Presentation</vt:lpstr>
      <vt:lpstr>PowerPoint Presentation</vt:lpstr>
      <vt:lpstr>FAVOURABLE CONDITIONS FOR SUB-SURFACE IRRIGATION </vt:lpstr>
      <vt:lpstr>PowerPoint Presentation</vt:lpstr>
      <vt:lpstr>Sewage Farming</vt:lpstr>
      <vt:lpstr>Characteristics of Wastewater</vt:lpstr>
      <vt:lpstr>Physical Characteristics</vt:lpstr>
      <vt:lpstr>Colour</vt:lpstr>
      <vt:lpstr>PowerPoint Presentation</vt:lpstr>
      <vt:lpstr>Turbidity</vt:lpstr>
      <vt:lpstr>Chemical Characteristics</vt:lpstr>
      <vt:lpstr>Solids</vt:lpstr>
      <vt:lpstr>Organic matter</vt:lpstr>
      <vt:lpstr>Soilds</vt:lpstr>
      <vt:lpstr>Solids</vt:lpstr>
      <vt:lpstr>pH</vt:lpstr>
      <vt:lpstr>PowerPoint Presentation</vt:lpstr>
      <vt:lpstr>Nitrogen Content (Nitrogen Compounds)</vt:lpstr>
      <vt:lpstr>PowerPoint Presentation</vt:lpstr>
      <vt:lpstr>Mathemoglobinemia</vt:lpstr>
      <vt:lpstr>Chlorides Contents</vt:lpstr>
      <vt:lpstr>Fats, Oils and Greases</vt:lpstr>
      <vt:lpstr>Sulphides, Sulphates and Hydrogen Gas</vt:lpstr>
      <vt:lpstr>Sulphides, Sulphates and Hydrogen Gas</vt:lpstr>
      <vt:lpstr>Dissolved Oxygen</vt:lpstr>
      <vt:lpstr>Biochemical Oxygen Demand </vt:lpstr>
      <vt:lpstr>PowerPoint Presentation</vt:lpstr>
      <vt:lpstr>PowerPoint Presentation</vt:lpstr>
      <vt:lpstr>PowerPoint Presentation</vt:lpstr>
      <vt:lpstr>BOD Curve</vt:lpstr>
      <vt:lpstr>Limitation of BOD Test</vt:lpstr>
      <vt:lpstr>Chemical Oxygen Demand</vt:lpstr>
      <vt:lpstr>Biological Characteristics </vt:lpstr>
      <vt:lpstr>PowerPoint Presentation</vt:lpstr>
      <vt:lpstr>SAMPLING TECHNIQUES </vt:lpstr>
      <vt:lpstr>Flow diagram of Municipal waste water treatment plant </vt:lpstr>
      <vt:lpstr>Conventional wastewater treatment processes </vt:lpstr>
      <vt:lpstr>Conventional wastewater treatment process</vt:lpstr>
      <vt:lpstr>Conventional wastewater treatment process</vt:lpstr>
      <vt:lpstr>PowerPoint Presentation</vt:lpstr>
      <vt:lpstr>screens</vt:lpstr>
      <vt:lpstr>screens</vt:lpstr>
      <vt:lpstr>PowerPoint Presentation</vt:lpstr>
      <vt:lpstr>grit chambers</vt:lpstr>
      <vt:lpstr>Detritus tank </vt:lpstr>
      <vt:lpstr>Oil and Grease removal </vt:lpstr>
      <vt:lpstr>skimming tanks</vt:lpstr>
      <vt:lpstr>PowerPoint Presentation</vt:lpstr>
      <vt:lpstr>Equalization  </vt:lpstr>
      <vt:lpstr>Equalization Tank</vt:lpstr>
      <vt:lpstr>PowerPoint Presentation</vt:lpstr>
      <vt:lpstr>Secondary Treatment </vt:lpstr>
      <vt:lpstr>Attached Growth Process</vt:lpstr>
      <vt:lpstr>Suspended Growth Process</vt:lpstr>
      <vt:lpstr>Combined Process</vt:lpstr>
      <vt:lpstr>Trickling Filters</vt:lpstr>
      <vt:lpstr>Trickling Filters</vt:lpstr>
      <vt:lpstr>Mechanism </vt:lpstr>
      <vt:lpstr>PowerPoint Presentation</vt:lpstr>
      <vt:lpstr>PowerPoint Presentation</vt:lpstr>
      <vt:lpstr>PowerPoint Presentation</vt:lpstr>
      <vt:lpstr>Common Problems </vt:lpstr>
      <vt:lpstr>PowerPoint Presentation</vt:lpstr>
      <vt:lpstr>Conventional filters are modified high rate filters</vt:lpstr>
      <vt:lpstr>PowerPoint Presentation</vt:lpstr>
      <vt:lpstr>PowerPoint Presentation</vt:lpstr>
      <vt:lpstr>Activated Sludge Process</vt:lpstr>
      <vt:lpstr>Activated Sludge</vt:lpstr>
      <vt:lpstr>PowerPoint Presentation</vt:lpstr>
      <vt:lpstr>PowerPoint Presentation</vt:lpstr>
      <vt:lpstr>Sequencing batch reactor (SBR)</vt:lpstr>
      <vt:lpstr> </vt:lpstr>
      <vt:lpstr>PowerPoint Presentation</vt:lpstr>
      <vt:lpstr>PowerPoint Presentation</vt:lpstr>
      <vt:lpstr>PowerPoint Presentation</vt:lpstr>
      <vt:lpstr>PowerPoint Presentation</vt:lpstr>
      <vt:lpstr>Advantages of SBR </vt:lpstr>
      <vt:lpstr>PowerPoint Presentation</vt:lpstr>
      <vt:lpstr>Limitations of SBR </vt:lpstr>
      <vt:lpstr>MBBR (Moving bed biofilm reactor)</vt:lpstr>
      <vt:lpstr>PowerPoint Presentation</vt:lpstr>
      <vt:lpstr>PowerPoint Presentation</vt:lpstr>
      <vt:lpstr>PowerPoint Presentation</vt:lpstr>
      <vt:lpstr>Advantages:</vt:lpstr>
      <vt:lpstr>PowerPoint Presentation</vt:lpstr>
      <vt:lpstr>Sludge Digester</vt:lpstr>
      <vt:lpstr>PowerPoint Presentation</vt:lpstr>
      <vt:lpstr>PowerPoint Presentation</vt:lpstr>
      <vt:lpstr>Factors affecting process of Sludge Digestion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305</cp:revision>
  <dcterms:created xsi:type="dcterms:W3CDTF">2018-08-29T08:35:44Z</dcterms:created>
  <dcterms:modified xsi:type="dcterms:W3CDTF">2019-10-18T06:26:30Z</dcterms:modified>
</cp:coreProperties>
</file>